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matic SC"/>
      <p:regular r:id="rId29"/>
      <p:bold r:id="rId30"/>
    </p:embeddedFont>
    <p:embeddedFont>
      <p:font typeface="Chivo Light"/>
      <p:regular r:id="rId31"/>
      <p:bold r:id="rId32"/>
      <p:italic r:id="rId33"/>
      <p:boldItalic r:id="rId34"/>
    </p:embeddedFont>
    <p:embeddedFont>
      <p:font typeface="Shadows Into Light Two"/>
      <p:regular r:id="rId35"/>
    </p:embeddedFont>
    <p:embeddedFont>
      <p:font typeface="Chiv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A1FD2D-4EAB-4006-93EC-82BF75C040D6}">
  <a:tblStyle styleId="{28A1FD2D-4EAB-4006-93EC-82BF75C040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hivoLight-regular.fntdata"/><Relationship Id="rId30" Type="http://schemas.openxmlformats.org/officeDocument/2006/relationships/font" Target="fonts/AmaticSC-bold.fntdata"/><Relationship Id="rId11" Type="http://schemas.openxmlformats.org/officeDocument/2006/relationships/slide" Target="slides/slide6.xml"/><Relationship Id="rId33" Type="http://schemas.openxmlformats.org/officeDocument/2006/relationships/font" Target="fonts/ChivoLight-italic.fntdata"/><Relationship Id="rId10" Type="http://schemas.openxmlformats.org/officeDocument/2006/relationships/slide" Target="slides/slide5.xml"/><Relationship Id="rId32" Type="http://schemas.openxmlformats.org/officeDocument/2006/relationships/font" Target="fonts/ChivoLight-bold.fntdata"/><Relationship Id="rId13" Type="http://schemas.openxmlformats.org/officeDocument/2006/relationships/slide" Target="slides/slide8.xml"/><Relationship Id="rId35" Type="http://schemas.openxmlformats.org/officeDocument/2006/relationships/font" Target="fonts/ShadowsIntoLightTwo-regular.fntdata"/><Relationship Id="rId12" Type="http://schemas.openxmlformats.org/officeDocument/2006/relationships/slide" Target="slides/slide7.xml"/><Relationship Id="rId34" Type="http://schemas.openxmlformats.org/officeDocument/2006/relationships/font" Target="fonts/ChivoLight-boldItalic.fntdata"/><Relationship Id="rId15" Type="http://schemas.openxmlformats.org/officeDocument/2006/relationships/slide" Target="slides/slide10.xml"/><Relationship Id="rId37" Type="http://schemas.openxmlformats.org/officeDocument/2006/relationships/font" Target="fonts/Chivo-bold.fntdata"/><Relationship Id="rId14" Type="http://schemas.openxmlformats.org/officeDocument/2006/relationships/slide" Target="slides/slide9.xml"/><Relationship Id="rId36" Type="http://schemas.openxmlformats.org/officeDocument/2006/relationships/font" Target="fonts/Chivo-regular.fntdata"/><Relationship Id="rId17" Type="http://schemas.openxmlformats.org/officeDocument/2006/relationships/slide" Target="slides/slide12.xml"/><Relationship Id="rId39" Type="http://schemas.openxmlformats.org/officeDocument/2006/relationships/font" Target="fonts/Chivo-boldItalic.fntdata"/><Relationship Id="rId16" Type="http://schemas.openxmlformats.org/officeDocument/2006/relationships/slide" Target="slides/slide11.xml"/><Relationship Id="rId38" Type="http://schemas.openxmlformats.org/officeDocument/2006/relationships/font" Target="fonts/Chiv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2a7f0f832_0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62a7f0f83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83947b10e8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83947b10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Point about entering market with little competitio</a:t>
            </a:r>
            <a:r>
              <a:rPr lang="en">
                <a:solidFill>
                  <a:schemeClr val="dk1"/>
                </a:solidFill>
                <a:latin typeface="Calibri"/>
                <a:ea typeface="Calibri"/>
                <a:cs typeface="Calibri"/>
                <a:sym typeface="Calibri"/>
              </a:rPr>
              <a:t>n (blue ocean), we will become the market leaders early on</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There is strong research that proves the potential for growth in less developed countries, showcases opportunities for cost s</a:t>
            </a:r>
            <a:r>
              <a:rPr lang="en">
                <a:solidFill>
                  <a:schemeClr val="dk1"/>
                </a:solidFill>
                <a:latin typeface="Calibri"/>
                <a:ea typeface="Calibri"/>
                <a:cs typeface="Calibri"/>
                <a:sym typeface="Calibri"/>
              </a:rPr>
              <a:t>avings, demonstrates the effectiveness of technological solutions to tackle food waste problems</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highlight>
                  <a:srgbClr val="FF99CC"/>
                </a:highlight>
                <a:latin typeface="Calibri"/>
                <a:ea typeface="Calibri"/>
                <a:cs typeface="Calibri"/>
                <a:sym typeface="Calibri"/>
              </a:rPr>
              <a:t>[Look through report for what research supports this]</a:t>
            </a:r>
            <a:endParaRPr>
              <a:solidFill>
                <a:schemeClr val="dk1"/>
              </a:solidFill>
              <a:highlight>
                <a:srgbClr val="FF99CC"/>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2a7f0f832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2a7f0f83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products is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62a7f0f832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62a7f0f83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83947b10e8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83947b10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What is our model, i.e. where does the revenue come from, how do we use it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845a974ff4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845a974f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What is our model, i.e. where does the revenue come from, how do we use it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8850ae1cc4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8850ae1cc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62a7f0f832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62a7f0f83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62a7f0f832_0_4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62a7f0f83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83947b10e8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83947b10e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Find investors who will help us purchase products first, then any revenue will go back to funding more products. Additional revenue will go back to the investors. Once we have sufficient revenue that we pass the break-even point, the profit will be put into our technology department to enhance our market knowledge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38c4b562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38c4b56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62a7f0f832_0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62a7f0f83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Addressing food waste management in less developed countries:</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n">
                <a:solidFill>
                  <a:schemeClr val="dk1"/>
                </a:solidFill>
                <a:highlight>
                  <a:srgbClr val="FF99CC"/>
                </a:highlight>
                <a:latin typeface="Calibri"/>
                <a:ea typeface="Calibri"/>
                <a:cs typeface="Calibri"/>
                <a:sym typeface="Calibri"/>
              </a:rPr>
              <a:t>[Use Indonesia case study from business proposal report]</a:t>
            </a:r>
            <a:endParaRPr>
              <a:solidFill>
                <a:schemeClr val="dk1"/>
              </a:solidFill>
              <a:highlight>
                <a:srgbClr val="FF99CC"/>
              </a:highlight>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Ensures the food available is optimally used</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Contributes towards a zero-waste culture</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Building our brand image working with schools in less developed countries and universities that promote a sustainable campus culture</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83947b10e8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83947b10e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of the CTO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62a7f0f832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62a7f0f83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Add point about when this technology is available we will be the market leaders</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Calibri"/>
                <a:ea typeface="Calibri"/>
                <a:cs typeface="Calibri"/>
                <a:sym typeface="Calibri"/>
              </a:rPr>
              <a:t>It is not a case of whether these technologies will find their way into this industry, rather it is when. We aim to get started now so we can get to the forefront before the technology is more mainstream</a:t>
            </a:r>
            <a:endParaRPr>
              <a:solidFill>
                <a:schemeClr val="dk1"/>
              </a:solidFill>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latin typeface="Calibri"/>
                <a:ea typeface="Calibri"/>
                <a:cs typeface="Calibri"/>
                <a:sym typeface="Calibri"/>
              </a:rPr>
              <a:t>Entering a market with little competition, working our way into a market with massive competition, using our own solutions to stay relevant in the market</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Font typeface="Calibri"/>
              <a:buAutoNum type="alphaLcPeriod"/>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62a7f0f832_0_3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62a7f0f83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62a7f0f832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62a7f0f83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Explain what we do in our roles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Discuss our experience / background, how we can develop a good brand</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Discuss the brand direction, as we grow we will invest in our technology department for which Vidhi is the CTO, this will be discussed later on</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our brand direction (researching the potential of emerging technology to identify innovative food waste management solutions)</a:t>
            </a:r>
            <a:endParaRPr>
              <a:solidFill>
                <a:schemeClr val="dk1"/>
              </a:solidFill>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Role of the CTO is to identify emerging technology and adapt it to develop smart food waste management solutions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2a7f0f832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62a7f0f83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alibri"/>
                <a:ea typeface="Calibri"/>
                <a:cs typeface="Calibri"/>
                <a:sym typeface="Calibri"/>
              </a:rPr>
              <a:t>Delve more into the problem at  school cafeterias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2a7f0f832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62a7f0f8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500096272da285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500096272da285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2a7f0f832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2a7f0f83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62a7f0f832_0_2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62a7f0f8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rot="-679074">
            <a:off x="7424169" y="1110641"/>
            <a:ext cx="265609" cy="34947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89031" y="-184381"/>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519519" y="9493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336996">
            <a:off x="4243138" y="-22224"/>
            <a:ext cx="467049" cy="473000"/>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778801">
            <a:off x="8116057" y="3817380"/>
            <a:ext cx="580177" cy="58740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6668499">
            <a:off x="5293109" y="3771186"/>
            <a:ext cx="892234" cy="662795"/>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3835491">
            <a:off x="5235980" y="3951326"/>
            <a:ext cx="467040" cy="42328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6648350">
            <a:off x="8451648" y="629713"/>
            <a:ext cx="922830" cy="75773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488733">
            <a:off x="6365042" y="2437342"/>
            <a:ext cx="993792" cy="73816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617181" y="4283744"/>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1676400" y="1412350"/>
            <a:ext cx="4637700" cy="23187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21" name="Google Shape;21;p2"/>
          <p:cNvSpPr/>
          <p:nvPr/>
        </p:nvSpPr>
        <p:spPr>
          <a:xfrm rot="-10736906">
            <a:off x="8409586" y="2375711"/>
            <a:ext cx="825227" cy="74778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9528265">
            <a:off x="8474418" y="2733034"/>
            <a:ext cx="419693" cy="42504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3523" y="349101"/>
            <a:ext cx="467067" cy="47817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760012" y="159538"/>
            <a:ext cx="971255" cy="1011985"/>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3741321">
            <a:off x="5765601" y="-92132"/>
            <a:ext cx="547361" cy="560373"/>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67953" y="1365498"/>
            <a:ext cx="1131662" cy="1025467"/>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31131" y="205118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592599">
            <a:off x="3091737" y="4454947"/>
            <a:ext cx="1090400" cy="80998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7924870">
            <a:off x="339964" y="3032930"/>
            <a:ext cx="841224" cy="62489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232320">
            <a:off x="908097" y="2912232"/>
            <a:ext cx="341366" cy="3494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5969070">
            <a:off x="976107" y="4357729"/>
            <a:ext cx="825137" cy="8356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319022">
            <a:off x="-115268" y="1393270"/>
            <a:ext cx="747678" cy="1170967"/>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220874" y="-212399"/>
            <a:ext cx="1016948" cy="1039666"/>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076712">
            <a:off x="8276016" y="2450651"/>
            <a:ext cx="930331" cy="696680"/>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9290225">
            <a:off x="5567287" y="240208"/>
            <a:ext cx="943922" cy="1037964"/>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831654">
            <a:off x="2857171" y="4159157"/>
            <a:ext cx="1190515" cy="106886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232584">
            <a:off x="956194" y="3077566"/>
            <a:ext cx="267636" cy="288754"/>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062504">
            <a:off x="499387" y="2832699"/>
            <a:ext cx="348730" cy="893729"/>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34338" y="402317"/>
            <a:ext cx="556340" cy="424970"/>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7406387">
            <a:off x="1005078" y="4425379"/>
            <a:ext cx="609879" cy="937524"/>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61285" y="4408739"/>
            <a:ext cx="953706" cy="858029"/>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2" name="Google Shape;42;p2"/>
          <p:cNvSpPr/>
          <p:nvPr/>
        </p:nvSpPr>
        <p:spPr>
          <a:xfrm rot="3778908">
            <a:off x="8250490" y="3581090"/>
            <a:ext cx="405505" cy="713678"/>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3" name="Google Shape;43;p2"/>
          <p:cNvSpPr/>
          <p:nvPr/>
        </p:nvSpPr>
        <p:spPr>
          <a:xfrm rot="8336858">
            <a:off x="4172244" y="-119327"/>
            <a:ext cx="588749" cy="690936"/>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4" name="Google Shape;44;p2"/>
          <p:cNvSpPr/>
          <p:nvPr/>
        </p:nvSpPr>
        <p:spPr>
          <a:xfrm rot="-2801891">
            <a:off x="8349992" y="393255"/>
            <a:ext cx="742845" cy="1166149"/>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5" name="Google Shape;45;p2"/>
          <p:cNvSpPr/>
          <p:nvPr/>
        </p:nvSpPr>
        <p:spPr>
          <a:xfrm>
            <a:off x="6400478" y="2182183"/>
            <a:ext cx="872604" cy="95207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6" name="Google Shape;46;p2"/>
          <p:cNvSpPr/>
          <p:nvPr/>
        </p:nvSpPr>
        <p:spPr>
          <a:xfrm rot="-3835551">
            <a:off x="5103883" y="3888224"/>
            <a:ext cx="1036432" cy="603375"/>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7" name="Google Shape;47;p2"/>
          <p:cNvSpPr/>
          <p:nvPr/>
        </p:nvSpPr>
        <p:spPr>
          <a:xfrm rot="788743">
            <a:off x="7507728" y="1267182"/>
            <a:ext cx="341357" cy="3494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788424">
            <a:off x="7600966" y="1268367"/>
            <a:ext cx="222930" cy="24052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3998065">
            <a:off x="7374395" y="1063551"/>
            <a:ext cx="267634" cy="28875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75490">
            <a:off x="8469081" y="3874407"/>
            <a:ext cx="345878" cy="608736"/>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11"/>
          <p:cNvSpPr/>
          <p:nvPr/>
        </p:nvSpPr>
        <p:spPr>
          <a:xfrm rot="-6974255">
            <a:off x="8132622" y="3724110"/>
            <a:ext cx="213588" cy="281025"/>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2732253" y="-212411"/>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2837180" y="12190"/>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rot="4358823">
            <a:off x="3941098" y="4889269"/>
            <a:ext cx="375550" cy="38033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rot="1151692">
            <a:off x="8434472" y="4226868"/>
            <a:ext cx="357870" cy="362297"/>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rot="-10153158">
            <a:off x="4729339" y="4449252"/>
            <a:ext cx="717468" cy="5329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rot="943073">
            <a:off x="4813520" y="4340916"/>
            <a:ext cx="375504" cy="34034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rot="-6648331">
            <a:off x="8563948" y="1186838"/>
            <a:ext cx="742053" cy="60929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rot="2711984">
            <a:off x="4808509" y="-109436"/>
            <a:ext cx="799096" cy="59352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6790083" y="4541690"/>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rot="-5990705">
            <a:off x="8271773" y="2605766"/>
            <a:ext cx="663539" cy="6012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rot="-4782675">
            <a:off x="8259070" y="2656361"/>
            <a:ext cx="337456" cy="34175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059765" y="251069"/>
            <a:ext cx="375578" cy="38450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7199212" y="126020"/>
            <a:ext cx="780996" cy="813747"/>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rot="3741390">
            <a:off x="7203695" y="-76352"/>
            <a:ext cx="440145" cy="45060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174209" y="985454"/>
            <a:ext cx="910004" cy="82460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307522" y="1536823"/>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rot="10592571">
            <a:off x="1931803" y="4671974"/>
            <a:ext cx="876846" cy="65135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rot="-7924689">
            <a:off x="127751" y="2727519"/>
            <a:ext cx="676415" cy="50251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rot="-1232342">
            <a:off x="584556" y="2630487"/>
            <a:ext cx="274505" cy="28103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rot="5968943">
            <a:off x="379973" y="3976490"/>
            <a:ext cx="663471" cy="67193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2597036" y="-2349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rot="-9290112">
            <a:off x="7044262" y="1908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6" name="Google Shape;296;p11"/>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7" name="Google Shape;297;p11"/>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8" name="Google Shape;298;p11"/>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9" name="Google Shape;299;p11"/>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00" name="Google Shape;300;p11"/>
          <p:cNvSpPr/>
          <p:nvPr/>
        </p:nvSpPr>
        <p:spPr>
          <a:xfrm rot="942660">
            <a:off x="4585376" y="43930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01" name="Google Shape;301;p11"/>
          <p:cNvSpPr/>
          <p:nvPr/>
        </p:nvSpPr>
        <p:spPr>
          <a:xfrm rot="-5506349">
            <a:off x="8198666" y="3597357"/>
            <a:ext cx="274487" cy="28101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304" name="Shape 304"/>
        <p:cNvGrpSpPr/>
        <p:nvPr/>
      </p:nvGrpSpPr>
      <p:grpSpPr>
        <a:xfrm>
          <a:off x="0" y="0"/>
          <a:ext cx="0" cy="0"/>
          <a:chOff x="0" y="0"/>
          <a:chExt cx="0" cy="0"/>
        </a:xfrm>
      </p:grpSpPr>
      <p:sp>
        <p:nvSpPr>
          <p:cNvPr id="305" name="Google Shape;305;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12"/>
          <p:cNvSpPr/>
          <p:nvPr/>
        </p:nvSpPr>
        <p:spPr>
          <a:xfrm rot="-6974255">
            <a:off x="5715122" y="4529585"/>
            <a:ext cx="213588" cy="281025"/>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rot="4358823">
            <a:off x="3189123" y="4910844"/>
            <a:ext cx="375550" cy="38033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rot="1151692">
            <a:off x="6112709" y="4810443"/>
            <a:ext cx="357870" cy="362297"/>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rot="-10153158">
            <a:off x="3738564" y="4544265"/>
            <a:ext cx="717468" cy="5329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rot="943073">
            <a:off x="3822745" y="4435928"/>
            <a:ext cx="375504" cy="34034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rot="2711984">
            <a:off x="7801834" y="4492314"/>
            <a:ext cx="799096" cy="59352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4775758" y="4541690"/>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62285" y="4414594"/>
            <a:ext cx="375578" cy="38450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6850312" y="4644508"/>
            <a:ext cx="780996" cy="813747"/>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rot="3741390">
            <a:off x="6854795" y="4442136"/>
            <a:ext cx="440145" cy="45060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rot="10592571">
            <a:off x="1931803" y="4671974"/>
            <a:ext cx="876846" cy="65135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rot="-7924689">
            <a:off x="899076" y="4515331"/>
            <a:ext cx="676415" cy="50251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rot="-1232342">
            <a:off x="1355881" y="4418300"/>
            <a:ext cx="274505" cy="28103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rot="5968943">
            <a:off x="181198" y="4728165"/>
            <a:ext cx="663471" cy="67193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rot="-9290112">
            <a:off x="6695362" y="4709381"/>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rot="-1232764">
            <a:off x="1394557" y="4551244"/>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rot="-2062359">
            <a:off x="1027225" y="4354360"/>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74205" y="4457386"/>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rot="-7406442">
            <a:off x="204446" y="4782598"/>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4650401"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27" name="Google Shape;327;p12"/>
          <p:cNvSpPr/>
          <p:nvPr/>
        </p:nvSpPr>
        <p:spPr>
          <a:xfrm rot="1151678">
            <a:off x="6128975" y="4543869"/>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28" name="Google Shape;328;p12"/>
          <p:cNvSpPr/>
          <p:nvPr/>
        </p:nvSpPr>
        <p:spPr>
          <a:xfrm rot="4358289">
            <a:off x="3145710" y="4834466"/>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29" name="Google Shape;329;p12"/>
          <p:cNvSpPr/>
          <p:nvPr/>
        </p:nvSpPr>
        <p:spPr>
          <a:xfrm rot="5200625">
            <a:off x="7968409" y="4379233"/>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30" name="Google Shape;330;p12"/>
          <p:cNvSpPr/>
          <p:nvPr/>
        </p:nvSpPr>
        <p:spPr>
          <a:xfrm rot="942660">
            <a:off x="3594601" y="4488101"/>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31" name="Google Shape;331;p12"/>
          <p:cNvSpPr/>
          <p:nvPr/>
        </p:nvSpPr>
        <p:spPr>
          <a:xfrm rot="-5506349">
            <a:off x="5781166" y="4402832"/>
            <a:ext cx="274487" cy="28101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rot="-5506848">
            <a:off x="5780326" y="4431217"/>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rot="-10292983">
            <a:off x="5664225" y="4607914"/>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color background 1">
  <p:cSld name="BLANK_1">
    <p:bg>
      <p:bgPr>
        <a:solidFill>
          <a:schemeClr val="accent1"/>
        </a:solidFill>
      </p:bgPr>
    </p:bg>
    <p:spTree>
      <p:nvGrpSpPr>
        <p:cNvPr id="335" name="Shape 335"/>
        <p:cNvGrpSpPr/>
        <p:nvPr/>
      </p:nvGrpSpPr>
      <p:grpSpPr>
        <a:xfrm>
          <a:off x="0" y="0"/>
          <a:ext cx="0" cy="0"/>
          <a:chOff x="0" y="0"/>
          <a:chExt cx="0" cy="0"/>
        </a:xfrm>
      </p:grpSpPr>
      <p:sp>
        <p:nvSpPr>
          <p:cNvPr id="336" name="Google Shape;336;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13"/>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2597036" y="-2349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rot="-9290112">
            <a:off x="7044262" y="1908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47" name="Google Shape;347;p13"/>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48" name="Google Shape;348;p13"/>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49" name="Google Shape;349;p13"/>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50" name="Google Shape;350;p13"/>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51" name="Google Shape;351;p13"/>
          <p:cNvSpPr/>
          <p:nvPr/>
        </p:nvSpPr>
        <p:spPr>
          <a:xfrm rot="942660">
            <a:off x="4737776" y="45454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52" name="Google Shape;352;p13"/>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color background 2">
  <p:cSld name="BLANK_1_1">
    <p:bg>
      <p:bgPr>
        <a:solidFill>
          <a:srgbClr val="FF7B59"/>
        </a:solidFill>
      </p:bgPr>
    </p:bg>
    <p:spTree>
      <p:nvGrpSpPr>
        <p:cNvPr id="354" name="Shape 354"/>
        <p:cNvGrpSpPr/>
        <p:nvPr/>
      </p:nvGrpSpPr>
      <p:grpSpPr>
        <a:xfrm>
          <a:off x="0" y="0"/>
          <a:ext cx="0" cy="0"/>
          <a:chOff x="0" y="0"/>
          <a:chExt cx="0" cy="0"/>
        </a:xfrm>
      </p:grpSpPr>
      <p:sp>
        <p:nvSpPr>
          <p:cNvPr id="355" name="Google Shape;355;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14"/>
          <p:cNvSpPr/>
          <p:nvPr/>
        </p:nvSpPr>
        <p:spPr>
          <a:xfrm rot="1318871">
            <a:off x="78562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82306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rot="-548659">
            <a:off x="86257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rot="-9290062">
            <a:off x="85081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rot="5503490">
            <a:off x="79172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8231962" y="26811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rot="-830047">
            <a:off x="7861089" y="23563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76337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rot="8224608">
            <a:off x="83164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51" name="Shape 51"/>
        <p:cNvGrpSpPr/>
        <p:nvPr/>
      </p:nvGrpSpPr>
      <p:grpSpPr>
        <a:xfrm>
          <a:off x="0" y="0"/>
          <a:ext cx="0" cy="0"/>
          <a:chOff x="0" y="0"/>
          <a:chExt cx="0" cy="0"/>
        </a:xfrm>
      </p:grpSpPr>
      <p:sp>
        <p:nvSpPr>
          <p:cNvPr id="52" name="Google Shape;52;p3"/>
          <p:cNvSpPr/>
          <p:nvPr/>
        </p:nvSpPr>
        <p:spPr>
          <a:xfrm rot="2523318">
            <a:off x="218693" y="-460740"/>
            <a:ext cx="5327395" cy="545403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txBox="1"/>
          <p:nvPr>
            <p:ph type="ctrTitle"/>
          </p:nvPr>
        </p:nvSpPr>
        <p:spPr>
          <a:xfrm>
            <a:off x="685800" y="1583350"/>
            <a:ext cx="4437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4" name="Google Shape;54;p3"/>
          <p:cNvSpPr txBox="1"/>
          <p:nvPr>
            <p:ph idx="1" type="subTitle"/>
          </p:nvPr>
        </p:nvSpPr>
        <p:spPr>
          <a:xfrm>
            <a:off x="685800" y="2840051"/>
            <a:ext cx="4437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5" name="Google Shape;55;p3"/>
          <p:cNvSpPr/>
          <p:nvPr/>
        </p:nvSpPr>
        <p:spPr>
          <a:xfrm rot="6668499">
            <a:off x="5293109" y="3771186"/>
            <a:ext cx="892234" cy="662795"/>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3835491">
            <a:off x="5235980" y="3951326"/>
            <a:ext cx="467040" cy="42328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6648350">
            <a:off x="8451648" y="629713"/>
            <a:ext cx="922830" cy="75773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2488733">
            <a:off x="8249054" y="3830167"/>
            <a:ext cx="993792" cy="73816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10736906">
            <a:off x="8409586" y="2375711"/>
            <a:ext cx="825227" cy="74778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9528265">
            <a:off x="8474418" y="2733034"/>
            <a:ext cx="419693" cy="42504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491037">
            <a:off x="6391016" y="2371566"/>
            <a:ext cx="971233" cy="1011962"/>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7367623">
            <a:off x="6851320" y="3054382"/>
            <a:ext cx="547355" cy="56036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076712">
            <a:off x="8276016" y="2450651"/>
            <a:ext cx="930331" cy="696680"/>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1200934">
            <a:off x="6601793" y="2246758"/>
            <a:ext cx="943967" cy="1038014"/>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2801891">
            <a:off x="8349992" y="393255"/>
            <a:ext cx="742845" cy="1166149"/>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6" name="Google Shape;66;p3"/>
          <p:cNvSpPr/>
          <p:nvPr/>
        </p:nvSpPr>
        <p:spPr>
          <a:xfrm>
            <a:off x="8284491" y="3575008"/>
            <a:ext cx="872604" cy="95207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7" name="Google Shape;67;p3"/>
          <p:cNvSpPr/>
          <p:nvPr/>
        </p:nvSpPr>
        <p:spPr>
          <a:xfrm rot="-3835551">
            <a:off x="5103883" y="3888224"/>
            <a:ext cx="1036432" cy="603375"/>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8" name="Google Shape;68;p3"/>
          <p:cNvSpPr/>
          <p:nvPr/>
        </p:nvSpPr>
        <p:spPr>
          <a:xfrm>
            <a:off x="6582643" y="4211269"/>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13131" y="449058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414486" y="4183251"/>
            <a:ext cx="1016948" cy="1039666"/>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77098" y="1171526"/>
            <a:ext cx="467067" cy="47817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237913" y="1224742"/>
            <a:ext cx="556340" cy="424970"/>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7924870">
            <a:off x="7177227" y="-141770"/>
            <a:ext cx="841224" cy="62489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1232320">
            <a:off x="7745360" y="-262468"/>
            <a:ext cx="341366" cy="3494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1232584">
            <a:off x="7793456" y="-97134"/>
            <a:ext cx="267636" cy="288754"/>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2062504">
            <a:off x="7336649" y="-342001"/>
            <a:ext cx="348730" cy="893729"/>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668109" y="395336"/>
            <a:ext cx="1131662" cy="1025467"/>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267194" y="1081021"/>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1319022">
            <a:off x="5820795" y="423107"/>
            <a:ext cx="747678" cy="1170967"/>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0" name="Shape 80"/>
        <p:cNvGrpSpPr/>
        <p:nvPr/>
      </p:nvGrpSpPr>
      <p:grpSpPr>
        <a:xfrm>
          <a:off x="0" y="0"/>
          <a:ext cx="0" cy="0"/>
          <a:chOff x="0" y="0"/>
          <a:chExt cx="0" cy="0"/>
        </a:xfrm>
      </p:grpSpPr>
      <p:sp>
        <p:nvSpPr>
          <p:cNvPr id="81" name="Google Shape;81;p4"/>
          <p:cNvSpPr/>
          <p:nvPr/>
        </p:nvSpPr>
        <p:spPr>
          <a:xfrm rot="-497398">
            <a:off x="4288489" y="588387"/>
            <a:ext cx="569648" cy="583189"/>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txBox="1"/>
          <p:nvPr>
            <p:ph idx="1" type="body"/>
          </p:nvPr>
        </p:nvSpPr>
        <p:spPr>
          <a:xfrm>
            <a:off x="2087675" y="1247400"/>
            <a:ext cx="4968600" cy="3032400"/>
          </a:xfrm>
          <a:prstGeom prst="rect">
            <a:avLst/>
          </a:prstGeom>
        </p:spPr>
        <p:txBody>
          <a:bodyPr anchorCtr="0" anchor="t" bIns="91425" lIns="91425" spcFirstLastPara="1" rIns="91425" wrap="square" tIns="91425">
            <a:noAutofit/>
          </a:bodyPr>
          <a:lstStyle>
            <a:lvl1pPr indent="-431800" lvl="0" marL="457200" rtl="0" algn="ctr">
              <a:spcBef>
                <a:spcPts val="600"/>
              </a:spcBef>
              <a:spcAft>
                <a:spcPts val="0"/>
              </a:spcAft>
              <a:buSzPts val="3200"/>
              <a:buFont typeface="Shadows Into Light Two"/>
              <a:buChar char="༝"/>
              <a:defRPr sz="3200">
                <a:latin typeface="Shadows Into Light Two"/>
                <a:ea typeface="Shadows Into Light Two"/>
                <a:cs typeface="Shadows Into Light Two"/>
                <a:sym typeface="Shadows Into Light Two"/>
              </a:defRPr>
            </a:lvl1pPr>
            <a:lvl2pPr indent="-431800" lvl="1" marL="9144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2pPr>
            <a:lvl3pPr indent="-431800" lvl="2" marL="13716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3pPr>
            <a:lvl4pPr indent="-431800" lvl="3" marL="18288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4pPr>
            <a:lvl5pPr indent="-431800" lvl="4" marL="22860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5pPr>
            <a:lvl6pPr indent="-431800" lvl="5" marL="27432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6pPr>
            <a:lvl7pPr indent="-431800" lvl="6" marL="32004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7pPr>
            <a:lvl8pPr indent="-431800" lvl="7" marL="36576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8pPr>
            <a:lvl9pPr indent="-431800" lvl="8" marL="411480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9pPr>
          </a:lstStyle>
          <a:p/>
        </p:txBody>
      </p:sp>
      <p:sp>
        <p:nvSpPr>
          <p:cNvPr id="83" name="Google Shape;83;p4"/>
          <p:cNvSpPr txBox="1"/>
          <p:nvPr/>
        </p:nvSpPr>
        <p:spPr>
          <a:xfrm>
            <a:off x="3593400" y="324175"/>
            <a:ext cx="1957200" cy="6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Chivo"/>
                <a:ea typeface="Chivo"/>
                <a:cs typeface="Chivo"/>
                <a:sym typeface="Chivo"/>
              </a:rPr>
              <a:t>“</a:t>
            </a:r>
            <a:endParaRPr sz="9600">
              <a:solidFill>
                <a:schemeClr val="dk1"/>
              </a:solidFill>
              <a:latin typeface="Chivo"/>
              <a:ea typeface="Chivo"/>
              <a:cs typeface="Chivo"/>
              <a:sym typeface="Chivo"/>
            </a:endParaRPr>
          </a:p>
        </p:txBody>
      </p:sp>
      <p:sp>
        <p:nvSpPr>
          <p:cNvPr id="84" name="Google Shape;84;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4"/>
          <p:cNvSpPr/>
          <p:nvPr/>
        </p:nvSpPr>
        <p:spPr>
          <a:xfrm rot="-6974255">
            <a:off x="8132622" y="3724110"/>
            <a:ext cx="213588" cy="281025"/>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579853" y="-136211"/>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684780" y="88390"/>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4358823">
            <a:off x="3941098" y="4889269"/>
            <a:ext cx="375550" cy="38033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151692">
            <a:off x="8434472" y="4226868"/>
            <a:ext cx="357870" cy="362297"/>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153158">
            <a:off x="4729339" y="4449252"/>
            <a:ext cx="717468" cy="5329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943073">
            <a:off x="4813520" y="4340916"/>
            <a:ext cx="375504" cy="34034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6648331">
            <a:off x="8563948" y="1186838"/>
            <a:ext cx="742053" cy="60929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2711984">
            <a:off x="4884709" y="-109436"/>
            <a:ext cx="799096" cy="59352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790083" y="4541690"/>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5990705">
            <a:off x="8271773" y="2605766"/>
            <a:ext cx="663539" cy="6012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4782675">
            <a:off x="8259070" y="2656361"/>
            <a:ext cx="337456" cy="34175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059765" y="251069"/>
            <a:ext cx="375578" cy="38450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7054212" y="316389"/>
            <a:ext cx="780996" cy="813747"/>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3741390">
            <a:off x="7058695" y="114017"/>
            <a:ext cx="440145" cy="45060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74209" y="985454"/>
            <a:ext cx="910004" cy="82460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07522" y="1536823"/>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592571">
            <a:off x="1931803" y="4671974"/>
            <a:ext cx="876846" cy="65135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7924689">
            <a:off x="127751" y="2727519"/>
            <a:ext cx="676415" cy="50251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232342">
            <a:off x="584556" y="2630487"/>
            <a:ext cx="274505" cy="28103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rot="5968943">
            <a:off x="379973" y="3976490"/>
            <a:ext cx="663471" cy="67193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2444636" y="-1587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rot="-9290112">
            <a:off x="6899262" y="381262"/>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6" name="Google Shape;116;p4"/>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7" name="Google Shape;117;p4"/>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8" name="Google Shape;118;p4"/>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9" name="Google Shape;119;p4"/>
          <p:cNvSpPr/>
          <p:nvPr/>
        </p:nvSpPr>
        <p:spPr>
          <a:xfrm rot="5200625">
            <a:off x="50512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20" name="Google Shape;120;p4"/>
          <p:cNvSpPr/>
          <p:nvPr/>
        </p:nvSpPr>
        <p:spPr>
          <a:xfrm rot="942660">
            <a:off x="4585376" y="43930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21" name="Google Shape;121;p4"/>
          <p:cNvSpPr/>
          <p:nvPr/>
        </p:nvSpPr>
        <p:spPr>
          <a:xfrm rot="-5506349">
            <a:off x="8198666" y="3597357"/>
            <a:ext cx="274487" cy="28101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4" name="Shape 124"/>
        <p:cNvGrpSpPr/>
        <p:nvPr/>
      </p:nvGrpSpPr>
      <p:grpSpPr>
        <a:xfrm>
          <a:off x="0" y="0"/>
          <a:ext cx="0" cy="0"/>
          <a:chOff x="0" y="0"/>
          <a:chExt cx="0" cy="0"/>
        </a:xfrm>
      </p:grpSpPr>
      <p:sp>
        <p:nvSpPr>
          <p:cNvPr id="125" name="Google Shape;125;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5"/>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txBox="1"/>
          <p:nvPr>
            <p:ph idx="1" type="body"/>
          </p:nvPr>
        </p:nvSpPr>
        <p:spPr>
          <a:xfrm>
            <a:off x="457200" y="1428750"/>
            <a:ext cx="5984700" cy="31704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
        <p:nvSpPr>
          <p:cNvPr id="148" name="Google Shape;148;p5"/>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background">
  <p:cSld name="TITLE_AND_BODY_1">
    <p:bg>
      <p:bgPr>
        <a:solidFill>
          <a:schemeClr val="accent5"/>
        </a:solidFill>
      </p:bgPr>
    </p:bg>
    <p:spTree>
      <p:nvGrpSpPr>
        <p:cNvPr id="149" name="Shape 149"/>
        <p:cNvGrpSpPr/>
        <p:nvPr/>
      </p:nvGrpSpPr>
      <p:grpSpPr>
        <a:xfrm>
          <a:off x="0" y="0"/>
          <a:ext cx="0" cy="0"/>
          <a:chOff x="0" y="0"/>
          <a:chExt cx="0" cy="0"/>
        </a:xfrm>
      </p:grpSpPr>
      <p:sp>
        <p:nvSpPr>
          <p:cNvPr id="150" name="Google Shape;150;p6"/>
          <p:cNvSpPr/>
          <p:nvPr/>
        </p:nvSpPr>
        <p:spPr>
          <a:xfrm>
            <a:off x="0" y="-124"/>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6"/>
          <p:cNvSpPr/>
          <p:nvPr/>
        </p:nvSpPr>
        <p:spPr>
          <a:xfrm rot="1318871">
            <a:off x="78562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82306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rot="-548659">
            <a:off x="86257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rot="-9290062">
            <a:off x="85081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rot="5503490">
            <a:off x="79172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8231962" y="26811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rot="-830047">
            <a:off x="7861089" y="23563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76337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rot="8224608">
            <a:off x="83164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txBox="1"/>
          <p:nvPr>
            <p:ph type="title"/>
          </p:nvPr>
        </p:nvSpPr>
        <p:spPr>
          <a:xfrm>
            <a:off x="457200" y="663175"/>
            <a:ext cx="3599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6"/>
          <p:cNvSpPr txBox="1"/>
          <p:nvPr>
            <p:ph idx="1" type="body"/>
          </p:nvPr>
        </p:nvSpPr>
        <p:spPr>
          <a:xfrm>
            <a:off x="457200" y="1428750"/>
            <a:ext cx="3599700" cy="3170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63" name="Google Shape;163;p6"/>
          <p:cNvSpPr txBox="1"/>
          <p:nvPr>
            <p:ph idx="2"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64" name="Shape 164"/>
        <p:cNvGrpSpPr/>
        <p:nvPr/>
      </p:nvGrpSpPr>
      <p:grpSpPr>
        <a:xfrm>
          <a:off x="0" y="0"/>
          <a:ext cx="0" cy="0"/>
          <a:chOff x="0" y="0"/>
          <a:chExt cx="0" cy="0"/>
        </a:xfrm>
      </p:grpSpPr>
      <p:sp>
        <p:nvSpPr>
          <p:cNvPr id="165" name="Google Shape;165;p7"/>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txBox="1"/>
          <p:nvPr>
            <p:ph type="title"/>
          </p:nvPr>
        </p:nvSpPr>
        <p:spPr>
          <a:xfrm>
            <a:off x="457200" y="434575"/>
            <a:ext cx="64056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 name="Google Shape;187;p7"/>
          <p:cNvSpPr txBox="1"/>
          <p:nvPr>
            <p:ph idx="1" type="body"/>
          </p:nvPr>
        </p:nvSpPr>
        <p:spPr>
          <a:xfrm>
            <a:off x="457200" y="1430050"/>
            <a:ext cx="3167700" cy="3238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188" name="Google Shape;188;p7"/>
          <p:cNvSpPr txBox="1"/>
          <p:nvPr>
            <p:ph idx="2" type="body"/>
          </p:nvPr>
        </p:nvSpPr>
        <p:spPr>
          <a:xfrm>
            <a:off x="3815603" y="1430050"/>
            <a:ext cx="3167700" cy="3238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189" name="Google Shape;18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7"/>
          <p:cNvSpPr txBox="1"/>
          <p:nvPr>
            <p:ph idx="3"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91" name="Shape 191"/>
        <p:cNvGrpSpPr/>
        <p:nvPr/>
      </p:nvGrpSpPr>
      <p:grpSpPr>
        <a:xfrm>
          <a:off x="0" y="0"/>
          <a:ext cx="0" cy="0"/>
          <a:chOff x="0" y="0"/>
          <a:chExt cx="0" cy="0"/>
        </a:xfrm>
      </p:grpSpPr>
      <p:sp>
        <p:nvSpPr>
          <p:cNvPr id="192" name="Google Shape;192;p8"/>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txBox="1"/>
          <p:nvPr>
            <p:ph type="title"/>
          </p:nvPr>
        </p:nvSpPr>
        <p:spPr>
          <a:xfrm>
            <a:off x="457200" y="434575"/>
            <a:ext cx="6288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8"/>
          <p:cNvSpPr txBox="1"/>
          <p:nvPr>
            <p:ph idx="1" type="body"/>
          </p:nvPr>
        </p:nvSpPr>
        <p:spPr>
          <a:xfrm>
            <a:off x="457200"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5" name="Google Shape;215;p8"/>
          <p:cNvSpPr txBox="1"/>
          <p:nvPr>
            <p:ph idx="2" type="body"/>
          </p:nvPr>
        </p:nvSpPr>
        <p:spPr>
          <a:xfrm>
            <a:off x="2587877"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6" name="Google Shape;216;p8"/>
          <p:cNvSpPr txBox="1"/>
          <p:nvPr>
            <p:ph idx="3" type="body"/>
          </p:nvPr>
        </p:nvSpPr>
        <p:spPr>
          <a:xfrm>
            <a:off x="4718554"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7" name="Google Shape;217;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8"/>
          <p:cNvSpPr txBox="1"/>
          <p:nvPr>
            <p:ph idx="4"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9"/>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3" name="Shape 243"/>
        <p:cNvGrpSpPr/>
        <p:nvPr/>
      </p:nvGrpSpPr>
      <p:grpSpPr>
        <a:xfrm>
          <a:off x="0" y="0"/>
          <a:ext cx="0" cy="0"/>
          <a:chOff x="0" y="0"/>
          <a:chExt cx="0" cy="0"/>
        </a:xfrm>
      </p:grpSpPr>
      <p:sp>
        <p:nvSpPr>
          <p:cNvPr id="244" name="Google Shape;244;p10"/>
          <p:cNvSpPr txBox="1"/>
          <p:nvPr>
            <p:ph idx="1" type="body"/>
          </p:nvPr>
        </p:nvSpPr>
        <p:spPr>
          <a:xfrm>
            <a:off x="457200" y="4025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45" name="Google Shape;245;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10"/>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2422711" y="-353816"/>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rot="-9290112">
            <a:off x="7123487" y="473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rot="3192611">
            <a:off x="1743260" y="4434123"/>
            <a:ext cx="957223" cy="85940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589320" y="190936"/>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6" name="Google Shape;256;p10"/>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7" name="Google Shape;257;p10"/>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8" name="Google Shape;258;p10"/>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9" name="Google Shape;259;p10"/>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60" name="Google Shape;260;p10"/>
          <p:cNvSpPr/>
          <p:nvPr/>
        </p:nvSpPr>
        <p:spPr>
          <a:xfrm rot="942660">
            <a:off x="4813976" y="45454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61" name="Google Shape;261;p10"/>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5984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1pPr>
            <a:lvl2pPr lvl="1">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2pPr>
            <a:lvl3pPr lvl="2">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3pPr>
            <a:lvl4pPr lvl="3">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4pPr>
            <a:lvl5pPr lvl="4">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5pPr>
            <a:lvl6pPr lvl="5">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6pPr>
            <a:lvl7pPr lvl="6">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7pPr>
            <a:lvl8pPr lvl="7">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8pPr>
            <a:lvl9pPr lvl="8">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9pPr>
          </a:lstStyle>
          <a:p/>
        </p:txBody>
      </p:sp>
      <p:sp>
        <p:nvSpPr>
          <p:cNvPr id="7" name="Google Shape;7;p1"/>
          <p:cNvSpPr txBox="1"/>
          <p:nvPr>
            <p:ph idx="1" type="body"/>
          </p:nvPr>
        </p:nvSpPr>
        <p:spPr>
          <a:xfrm>
            <a:off x="457200" y="1428750"/>
            <a:ext cx="5984700" cy="31704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chemeClr val="accent1"/>
              </a:buClr>
              <a:buSzPts val="2600"/>
              <a:buFont typeface="Chivo Light"/>
              <a:buChar char="༝"/>
              <a:defRPr sz="2600">
                <a:solidFill>
                  <a:schemeClr val="dk1"/>
                </a:solidFill>
                <a:latin typeface="Chivo Light"/>
                <a:ea typeface="Chivo Light"/>
                <a:cs typeface="Chivo Light"/>
                <a:sym typeface="Chivo Light"/>
              </a:defRPr>
            </a:lvl1pPr>
            <a:lvl2pPr indent="-393700" lvl="1" marL="914400">
              <a:spcBef>
                <a:spcPts val="0"/>
              </a:spcBef>
              <a:spcAft>
                <a:spcPts val="0"/>
              </a:spcAft>
              <a:buClr>
                <a:schemeClr val="dk2"/>
              </a:buClr>
              <a:buSzPts val="2600"/>
              <a:buFont typeface="Chivo Light"/>
              <a:buChar char="○"/>
              <a:defRPr sz="2600">
                <a:solidFill>
                  <a:schemeClr val="dk1"/>
                </a:solidFill>
                <a:latin typeface="Chivo Light"/>
                <a:ea typeface="Chivo Light"/>
                <a:cs typeface="Chivo Light"/>
                <a:sym typeface="Chivo Light"/>
              </a:defRPr>
            </a:lvl2pPr>
            <a:lvl3pPr indent="-393700" lvl="2" marL="1371600">
              <a:spcBef>
                <a:spcPts val="0"/>
              </a:spcBef>
              <a:spcAft>
                <a:spcPts val="0"/>
              </a:spcAft>
              <a:buClr>
                <a:schemeClr val="dk2"/>
              </a:buClr>
              <a:buSzPts val="2600"/>
              <a:buFont typeface="Chivo Light"/>
              <a:buChar char="■"/>
              <a:defRPr sz="2600">
                <a:solidFill>
                  <a:schemeClr val="dk1"/>
                </a:solidFill>
                <a:latin typeface="Chivo Light"/>
                <a:ea typeface="Chivo Light"/>
                <a:cs typeface="Chivo Light"/>
                <a:sym typeface="Chivo Light"/>
              </a:defRPr>
            </a:lvl3pPr>
            <a:lvl4pPr indent="-393700" lvl="3" marL="18288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4pPr>
            <a:lvl5pPr indent="-393700" lvl="4" marL="22860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5pPr>
            <a:lvl6pPr indent="-393700" lvl="5" marL="27432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6pPr>
            <a:lvl7pPr indent="-393700" lvl="6" marL="32004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7pPr>
            <a:lvl8pPr indent="-393700" lvl="7" marL="36576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8pPr>
            <a:lvl9pPr indent="-393700" lvl="8" marL="41148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Chivo Light"/>
                <a:ea typeface="Chivo Light"/>
                <a:cs typeface="Chivo Light"/>
                <a:sym typeface="Chivo Light"/>
              </a:defRPr>
            </a:lvl1pPr>
            <a:lvl2pPr lvl="1" algn="r">
              <a:buNone/>
              <a:defRPr sz="1300">
                <a:solidFill>
                  <a:schemeClr val="dk1"/>
                </a:solidFill>
                <a:latin typeface="Chivo Light"/>
                <a:ea typeface="Chivo Light"/>
                <a:cs typeface="Chivo Light"/>
                <a:sym typeface="Chivo Light"/>
              </a:defRPr>
            </a:lvl2pPr>
            <a:lvl3pPr lvl="2" algn="r">
              <a:buNone/>
              <a:defRPr sz="1300">
                <a:solidFill>
                  <a:schemeClr val="dk1"/>
                </a:solidFill>
                <a:latin typeface="Chivo Light"/>
                <a:ea typeface="Chivo Light"/>
                <a:cs typeface="Chivo Light"/>
                <a:sym typeface="Chivo Light"/>
              </a:defRPr>
            </a:lvl3pPr>
            <a:lvl4pPr lvl="3" algn="r">
              <a:buNone/>
              <a:defRPr sz="1300">
                <a:solidFill>
                  <a:schemeClr val="dk1"/>
                </a:solidFill>
                <a:latin typeface="Chivo Light"/>
                <a:ea typeface="Chivo Light"/>
                <a:cs typeface="Chivo Light"/>
                <a:sym typeface="Chivo Light"/>
              </a:defRPr>
            </a:lvl4pPr>
            <a:lvl5pPr lvl="4" algn="r">
              <a:buNone/>
              <a:defRPr sz="1300">
                <a:solidFill>
                  <a:schemeClr val="dk1"/>
                </a:solidFill>
                <a:latin typeface="Chivo Light"/>
                <a:ea typeface="Chivo Light"/>
                <a:cs typeface="Chivo Light"/>
                <a:sym typeface="Chivo Light"/>
              </a:defRPr>
            </a:lvl5pPr>
            <a:lvl6pPr lvl="5" algn="r">
              <a:buNone/>
              <a:defRPr sz="1300">
                <a:solidFill>
                  <a:schemeClr val="dk1"/>
                </a:solidFill>
                <a:latin typeface="Chivo Light"/>
                <a:ea typeface="Chivo Light"/>
                <a:cs typeface="Chivo Light"/>
                <a:sym typeface="Chivo Light"/>
              </a:defRPr>
            </a:lvl6pPr>
            <a:lvl7pPr lvl="6" algn="r">
              <a:buNone/>
              <a:defRPr sz="1300">
                <a:solidFill>
                  <a:schemeClr val="dk1"/>
                </a:solidFill>
                <a:latin typeface="Chivo Light"/>
                <a:ea typeface="Chivo Light"/>
                <a:cs typeface="Chivo Light"/>
                <a:sym typeface="Chivo Light"/>
              </a:defRPr>
            </a:lvl7pPr>
            <a:lvl8pPr lvl="7" algn="r">
              <a:buNone/>
              <a:defRPr sz="1300">
                <a:solidFill>
                  <a:schemeClr val="dk1"/>
                </a:solidFill>
                <a:latin typeface="Chivo Light"/>
                <a:ea typeface="Chivo Light"/>
                <a:cs typeface="Chivo Light"/>
                <a:sym typeface="Chivo Light"/>
              </a:defRPr>
            </a:lvl8pPr>
            <a:lvl9pPr lvl="8" algn="r">
              <a:buNone/>
              <a:defRPr sz="1300">
                <a:solidFill>
                  <a:schemeClr val="dk1"/>
                </a:solidFill>
                <a:latin typeface="Chivo Light"/>
                <a:ea typeface="Chivo Light"/>
                <a:cs typeface="Chivo Light"/>
                <a:sym typeface="Chiv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2.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4.jpg"/><Relationship Id="rId6" Type="http://schemas.openxmlformats.org/officeDocument/2006/relationships/image" Target="../media/image5.jpg"/><Relationship Id="rId7"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5.jpg"/><Relationship Id="rId4" Type="http://schemas.openxmlformats.org/officeDocument/2006/relationships/image" Target="../media/image10.png"/><Relationship Id="rId9" Type="http://schemas.openxmlformats.org/officeDocument/2006/relationships/image" Target="../media/image2.png"/><Relationship Id="rId5" Type="http://schemas.openxmlformats.org/officeDocument/2006/relationships/image" Target="../media/image27.jpg"/><Relationship Id="rId6" Type="http://schemas.openxmlformats.org/officeDocument/2006/relationships/image" Target="../media/image19.jpg"/><Relationship Id="rId7" Type="http://schemas.openxmlformats.org/officeDocument/2006/relationships/image" Target="../media/image11.png"/><Relationship Id="rId8"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p:nvPr/>
        </p:nvSpPr>
        <p:spPr>
          <a:xfrm>
            <a:off x="5437375" y="-28850"/>
            <a:ext cx="3706500" cy="175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txBox="1"/>
          <p:nvPr>
            <p:ph type="ctrTitle"/>
          </p:nvPr>
        </p:nvSpPr>
        <p:spPr>
          <a:xfrm>
            <a:off x="1676400" y="1259950"/>
            <a:ext cx="4637700" cy="23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SMART </a:t>
            </a:r>
            <a:r>
              <a:rPr lang="en"/>
              <a:t>4.0 COMPETITION</a:t>
            </a:r>
            <a:endParaRPr/>
          </a:p>
          <a:p>
            <a:pPr indent="0" lvl="0" marL="0" rtl="0" algn="ctr">
              <a:lnSpc>
                <a:spcPct val="90000"/>
              </a:lnSpc>
              <a:spcBef>
                <a:spcPts val="0"/>
              </a:spcBef>
              <a:spcAft>
                <a:spcPts val="0"/>
              </a:spcAft>
              <a:buNone/>
            </a:pPr>
            <a:r>
              <a:rPr lang="en" sz="3000"/>
              <a:t>Business Proposal - Team 26</a:t>
            </a:r>
            <a:endParaRPr/>
          </a:p>
        </p:txBody>
      </p:sp>
      <p:pic>
        <p:nvPicPr>
          <p:cNvPr id="371" name="Google Shape;371;p15"/>
          <p:cNvPicPr preferRelativeResize="0"/>
          <p:nvPr/>
        </p:nvPicPr>
        <p:blipFill rotWithShape="1">
          <a:blip r:embed="rId3">
            <a:alphaModFix/>
          </a:blip>
          <a:srcRect b="16722" l="12785" r="0" t="27141"/>
          <a:stretch/>
        </p:blipFill>
        <p:spPr>
          <a:xfrm>
            <a:off x="6150775" y="28925"/>
            <a:ext cx="2798950" cy="1381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75" name="Google Shape;475;p24"/>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Products and Services</a:t>
            </a:r>
            <a:endParaRPr/>
          </a:p>
        </p:txBody>
      </p:sp>
      <p:sp>
        <p:nvSpPr>
          <p:cNvPr id="476" name="Google Shape;476;p24"/>
          <p:cNvSpPr txBox="1"/>
          <p:nvPr>
            <p:ph idx="4294967295" type="body"/>
          </p:nvPr>
        </p:nvSpPr>
        <p:spPr>
          <a:xfrm>
            <a:off x="126900" y="1355725"/>
            <a:ext cx="39300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 sz="1400">
                <a:latin typeface="Chivo"/>
                <a:ea typeface="Chivo"/>
                <a:cs typeface="Chivo"/>
                <a:sym typeface="Chivo"/>
              </a:rPr>
              <a:t>AI </a:t>
            </a:r>
            <a:r>
              <a:rPr b="1" lang="en" sz="1400">
                <a:latin typeface="Chivo"/>
                <a:ea typeface="Chivo"/>
                <a:cs typeface="Chivo"/>
                <a:sym typeface="Chivo"/>
              </a:rPr>
              <a:t>Connects</a:t>
            </a:r>
            <a:r>
              <a:rPr lang="en" sz="1400"/>
              <a:t> customers directly to the products and consumers. </a:t>
            </a:r>
            <a:endParaRPr sz="1400"/>
          </a:p>
          <a:p>
            <a:pPr indent="-317500" lvl="0" marL="457200" rtl="0" algn="l">
              <a:lnSpc>
                <a:spcPct val="115000"/>
              </a:lnSpc>
              <a:spcBef>
                <a:spcPts val="0"/>
              </a:spcBef>
              <a:spcAft>
                <a:spcPts val="0"/>
              </a:spcAft>
              <a:buSzPts val="1400"/>
              <a:buChar char="●"/>
            </a:pPr>
            <a:r>
              <a:rPr lang="en" sz="1400"/>
              <a:t>Provides key </a:t>
            </a:r>
            <a:r>
              <a:rPr b="1" lang="en" sz="1400">
                <a:latin typeface="Chivo"/>
                <a:ea typeface="Chivo"/>
                <a:cs typeface="Chivo"/>
                <a:sym typeface="Chivo"/>
              </a:rPr>
              <a:t>performance metrics</a:t>
            </a:r>
            <a:r>
              <a:rPr lang="en" sz="1400"/>
              <a:t> to understand food waste management strategies and optimise one’s business based on consumer demand.</a:t>
            </a:r>
            <a:endParaRPr sz="1400"/>
          </a:p>
          <a:p>
            <a:pPr indent="-317500" lvl="0" marL="457200" rtl="0" algn="l">
              <a:lnSpc>
                <a:spcPct val="115000"/>
              </a:lnSpc>
              <a:spcBef>
                <a:spcPts val="0"/>
              </a:spcBef>
              <a:spcAft>
                <a:spcPts val="0"/>
              </a:spcAft>
              <a:buSzPts val="1400"/>
              <a:buChar char="●"/>
            </a:pPr>
            <a:r>
              <a:rPr lang="en" sz="1400"/>
              <a:t>Students get </a:t>
            </a:r>
            <a:r>
              <a:rPr b="1" lang="en" sz="1400">
                <a:latin typeface="Chivo"/>
                <a:ea typeface="Chivo"/>
                <a:cs typeface="Chivo"/>
                <a:sym typeface="Chivo"/>
              </a:rPr>
              <a:t>refunded</a:t>
            </a:r>
            <a:r>
              <a:rPr lang="en" sz="1400"/>
              <a:t> for the meals they don’t have</a:t>
            </a:r>
            <a:endParaRPr sz="1400"/>
          </a:p>
        </p:txBody>
      </p:sp>
      <p:sp>
        <p:nvSpPr>
          <p:cNvPr id="477" name="Google Shape;477;p24"/>
          <p:cNvSpPr txBox="1"/>
          <p:nvPr>
            <p:ph type="title"/>
          </p:nvPr>
        </p:nvSpPr>
        <p:spPr>
          <a:xfrm>
            <a:off x="126900" y="49832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Mobile Application</a:t>
            </a:r>
            <a:endParaRPr b="1" sz="2000"/>
          </a:p>
        </p:txBody>
      </p:sp>
      <p:grpSp>
        <p:nvGrpSpPr>
          <p:cNvPr id="478" name="Google Shape;478;p24"/>
          <p:cNvGrpSpPr/>
          <p:nvPr/>
        </p:nvGrpSpPr>
        <p:grpSpPr>
          <a:xfrm>
            <a:off x="5618156" y="498335"/>
            <a:ext cx="3054021" cy="3554377"/>
            <a:chOff x="4468900" y="397575"/>
            <a:chExt cx="4195083" cy="4882385"/>
          </a:xfrm>
        </p:grpSpPr>
        <p:pic>
          <p:nvPicPr>
            <p:cNvPr id="479" name="Google Shape;479;p24"/>
            <p:cNvPicPr preferRelativeResize="0"/>
            <p:nvPr/>
          </p:nvPicPr>
          <p:blipFill>
            <a:blip r:embed="rId3">
              <a:alphaModFix/>
            </a:blip>
            <a:stretch>
              <a:fillRect/>
            </a:stretch>
          </p:blipFill>
          <p:spPr>
            <a:xfrm>
              <a:off x="4468900" y="397575"/>
              <a:ext cx="4195083" cy="3208624"/>
            </a:xfrm>
            <a:prstGeom prst="rect">
              <a:avLst/>
            </a:prstGeom>
            <a:noFill/>
            <a:ln>
              <a:noFill/>
            </a:ln>
          </p:spPr>
        </p:pic>
        <p:pic>
          <p:nvPicPr>
            <p:cNvPr id="480" name="Google Shape;480;p24"/>
            <p:cNvPicPr preferRelativeResize="0"/>
            <p:nvPr/>
          </p:nvPicPr>
          <p:blipFill>
            <a:blip r:embed="rId4">
              <a:alphaModFix/>
            </a:blip>
            <a:stretch>
              <a:fillRect/>
            </a:stretch>
          </p:blipFill>
          <p:spPr>
            <a:xfrm>
              <a:off x="4468901" y="3740045"/>
              <a:ext cx="4195074" cy="153991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5"/>
          <p:cNvSpPr txBox="1"/>
          <p:nvPr>
            <p:ph type="title"/>
          </p:nvPr>
        </p:nvSpPr>
        <p:spPr>
          <a:xfrm>
            <a:off x="10685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Competition</a:t>
            </a:r>
            <a:endParaRPr/>
          </a:p>
        </p:txBody>
      </p:sp>
      <p:sp>
        <p:nvSpPr>
          <p:cNvPr id="486" name="Google Shape;486;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25"/>
          <p:cNvPicPr preferRelativeResize="0"/>
          <p:nvPr/>
        </p:nvPicPr>
        <p:blipFill>
          <a:blip r:embed="rId3">
            <a:alphaModFix/>
          </a:blip>
          <a:stretch>
            <a:fillRect/>
          </a:stretch>
        </p:blipFill>
        <p:spPr>
          <a:xfrm>
            <a:off x="1419725" y="1599800"/>
            <a:ext cx="6304548" cy="2553800"/>
          </a:xfrm>
          <a:prstGeom prst="rect">
            <a:avLst/>
          </a:prstGeom>
          <a:noFill/>
          <a:ln>
            <a:noFill/>
          </a:ln>
        </p:spPr>
      </p:pic>
      <p:pic>
        <p:nvPicPr>
          <p:cNvPr id="488" name="Google Shape;488;p25"/>
          <p:cNvPicPr preferRelativeResize="0"/>
          <p:nvPr/>
        </p:nvPicPr>
        <p:blipFill>
          <a:blip r:embed="rId4">
            <a:alphaModFix/>
          </a:blip>
          <a:stretch>
            <a:fillRect/>
          </a:stretch>
        </p:blipFill>
        <p:spPr>
          <a:xfrm>
            <a:off x="2106450" y="2434763"/>
            <a:ext cx="607100" cy="583125"/>
          </a:xfrm>
          <a:prstGeom prst="rect">
            <a:avLst/>
          </a:prstGeom>
          <a:noFill/>
          <a:ln>
            <a:noFill/>
          </a:ln>
        </p:spPr>
      </p:pic>
      <p:pic>
        <p:nvPicPr>
          <p:cNvPr id="489" name="Google Shape;489;p25"/>
          <p:cNvPicPr preferRelativeResize="0"/>
          <p:nvPr/>
        </p:nvPicPr>
        <p:blipFill>
          <a:blip r:embed="rId5">
            <a:alphaModFix/>
          </a:blip>
          <a:stretch>
            <a:fillRect/>
          </a:stretch>
        </p:blipFill>
        <p:spPr>
          <a:xfrm>
            <a:off x="2958750" y="2297638"/>
            <a:ext cx="857400" cy="857400"/>
          </a:xfrm>
          <a:prstGeom prst="rect">
            <a:avLst/>
          </a:prstGeom>
          <a:noFill/>
          <a:ln>
            <a:noFill/>
          </a:ln>
        </p:spPr>
      </p:pic>
      <p:pic>
        <p:nvPicPr>
          <p:cNvPr id="490" name="Google Shape;490;p25"/>
          <p:cNvPicPr preferRelativeResize="0"/>
          <p:nvPr/>
        </p:nvPicPr>
        <p:blipFill>
          <a:blip r:embed="rId6">
            <a:alphaModFix/>
          </a:blip>
          <a:stretch>
            <a:fillRect/>
          </a:stretch>
        </p:blipFill>
        <p:spPr>
          <a:xfrm>
            <a:off x="2014350" y="3017900"/>
            <a:ext cx="791300" cy="791300"/>
          </a:xfrm>
          <a:prstGeom prst="rect">
            <a:avLst/>
          </a:prstGeom>
          <a:noFill/>
          <a:ln>
            <a:noFill/>
          </a:ln>
        </p:spPr>
      </p:pic>
      <p:pic>
        <p:nvPicPr>
          <p:cNvPr id="491" name="Google Shape;491;p25"/>
          <p:cNvPicPr preferRelativeResize="0"/>
          <p:nvPr/>
        </p:nvPicPr>
        <p:blipFill>
          <a:blip r:embed="rId7">
            <a:alphaModFix/>
          </a:blip>
          <a:stretch>
            <a:fillRect/>
          </a:stretch>
        </p:blipFill>
        <p:spPr>
          <a:xfrm>
            <a:off x="2899725" y="3155051"/>
            <a:ext cx="975450" cy="520475"/>
          </a:xfrm>
          <a:prstGeom prst="rect">
            <a:avLst/>
          </a:prstGeom>
          <a:noFill/>
          <a:ln>
            <a:noFill/>
          </a:ln>
        </p:spPr>
      </p:pic>
      <p:sp>
        <p:nvSpPr>
          <p:cNvPr id="492" name="Google Shape;492;p25"/>
          <p:cNvSpPr txBox="1"/>
          <p:nvPr/>
        </p:nvSpPr>
        <p:spPr>
          <a:xfrm>
            <a:off x="2713552" y="946075"/>
            <a:ext cx="490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8761D"/>
                </a:solidFill>
              </a:rPr>
              <a:t>ATUP are focusing on a niche market</a:t>
            </a:r>
            <a:endParaRPr b="1" sz="1800">
              <a:solidFill>
                <a:srgbClr val="38761D"/>
              </a:solidFill>
            </a:endParaRPr>
          </a:p>
        </p:txBody>
      </p:sp>
      <p:sp>
        <p:nvSpPr>
          <p:cNvPr id="493" name="Google Shape;493;p25"/>
          <p:cNvSpPr txBox="1"/>
          <p:nvPr/>
        </p:nvSpPr>
        <p:spPr>
          <a:xfrm>
            <a:off x="2084852" y="1865900"/>
            <a:ext cx="260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Food waste management</a:t>
            </a:r>
            <a:endParaRPr b="1" sz="1200"/>
          </a:p>
        </p:txBody>
      </p:sp>
      <p:sp>
        <p:nvSpPr>
          <p:cNvPr id="494" name="Google Shape;494;p25"/>
          <p:cNvSpPr txBox="1"/>
          <p:nvPr/>
        </p:nvSpPr>
        <p:spPr>
          <a:xfrm>
            <a:off x="4867677" y="1865888"/>
            <a:ext cx="252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200"/>
              <a:t>Dining </a:t>
            </a:r>
            <a:r>
              <a:rPr b="1" lang="en" sz="1200"/>
              <a:t>hall </a:t>
            </a:r>
            <a:r>
              <a:rPr b="1" lang="en" sz="1200"/>
              <a:t>food management</a:t>
            </a:r>
            <a:endParaRPr b="1" sz="1200"/>
          </a:p>
        </p:txBody>
      </p:sp>
      <p:pic>
        <p:nvPicPr>
          <p:cNvPr id="495" name="Google Shape;495;p25"/>
          <p:cNvPicPr preferRelativeResize="0"/>
          <p:nvPr/>
        </p:nvPicPr>
        <p:blipFill rotWithShape="1">
          <a:blip r:embed="rId8">
            <a:alphaModFix/>
          </a:blip>
          <a:srcRect b="16722" l="12785" r="0" t="27141"/>
          <a:stretch/>
        </p:blipFill>
        <p:spPr>
          <a:xfrm>
            <a:off x="4061350" y="2616462"/>
            <a:ext cx="1157253" cy="520476"/>
          </a:xfrm>
          <a:prstGeom prst="rect">
            <a:avLst/>
          </a:prstGeom>
          <a:noFill/>
          <a:ln>
            <a:noFill/>
          </a:ln>
        </p:spPr>
      </p:pic>
      <p:sp>
        <p:nvSpPr>
          <p:cNvPr id="496" name="Google Shape;496;p25"/>
          <p:cNvSpPr txBox="1"/>
          <p:nvPr/>
        </p:nvSpPr>
        <p:spPr>
          <a:xfrm>
            <a:off x="5463800" y="2693325"/>
            <a:ext cx="210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Traditional </a:t>
            </a:r>
            <a:r>
              <a:rPr lang="en" sz="1200"/>
              <a:t>procurement and maintenance method</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6"/>
          <p:cNvSpPr/>
          <p:nvPr/>
        </p:nvSpPr>
        <p:spPr>
          <a:xfrm>
            <a:off x="3619338" y="1041600"/>
            <a:ext cx="1905300" cy="1905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6872613" y="1041613"/>
            <a:ext cx="1905300" cy="1905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260913" y="1041613"/>
            <a:ext cx="1905300" cy="1905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26"/>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ompetitive Advantage</a:t>
            </a:r>
            <a:endParaRPr/>
          </a:p>
        </p:txBody>
      </p:sp>
      <p:pic>
        <p:nvPicPr>
          <p:cNvPr id="506" name="Google Shape;506;p26"/>
          <p:cNvPicPr preferRelativeResize="0"/>
          <p:nvPr/>
        </p:nvPicPr>
        <p:blipFill>
          <a:blip r:embed="rId3">
            <a:alphaModFix/>
          </a:blip>
          <a:stretch>
            <a:fillRect/>
          </a:stretch>
        </p:blipFill>
        <p:spPr>
          <a:xfrm>
            <a:off x="564162" y="1344838"/>
            <a:ext cx="1298817" cy="1298826"/>
          </a:xfrm>
          <a:prstGeom prst="rect">
            <a:avLst/>
          </a:prstGeom>
          <a:noFill/>
          <a:ln>
            <a:noFill/>
          </a:ln>
        </p:spPr>
      </p:pic>
      <p:pic>
        <p:nvPicPr>
          <p:cNvPr id="507" name="Google Shape;507;p26"/>
          <p:cNvPicPr preferRelativeResize="0"/>
          <p:nvPr/>
        </p:nvPicPr>
        <p:blipFill>
          <a:blip r:embed="rId4">
            <a:alphaModFix/>
          </a:blip>
          <a:stretch>
            <a:fillRect/>
          </a:stretch>
        </p:blipFill>
        <p:spPr>
          <a:xfrm>
            <a:off x="3912972" y="1335207"/>
            <a:ext cx="1318059" cy="1318068"/>
          </a:xfrm>
          <a:prstGeom prst="rect">
            <a:avLst/>
          </a:prstGeom>
          <a:noFill/>
          <a:ln>
            <a:noFill/>
          </a:ln>
        </p:spPr>
      </p:pic>
      <p:sp>
        <p:nvSpPr>
          <p:cNvPr id="508" name="Google Shape;508;p26"/>
          <p:cNvSpPr txBox="1"/>
          <p:nvPr/>
        </p:nvSpPr>
        <p:spPr>
          <a:xfrm>
            <a:off x="564138" y="3290075"/>
            <a:ext cx="1738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dk1"/>
                </a:solidFill>
                <a:latin typeface="Chivo Light"/>
                <a:ea typeface="Chivo Light"/>
                <a:cs typeface="Chivo Light"/>
                <a:sym typeface="Chivo Light"/>
              </a:rPr>
              <a:t>Cost-friendly</a:t>
            </a:r>
            <a:endParaRPr>
              <a:solidFill>
                <a:schemeClr val="dk1"/>
              </a:solidFill>
              <a:latin typeface="Chivo Light"/>
              <a:ea typeface="Chivo Light"/>
              <a:cs typeface="Chivo Light"/>
              <a:sym typeface="Chivo Light"/>
            </a:endParaRPr>
          </a:p>
        </p:txBody>
      </p:sp>
      <p:sp>
        <p:nvSpPr>
          <p:cNvPr id="509" name="Google Shape;509;p26"/>
          <p:cNvSpPr txBox="1"/>
          <p:nvPr/>
        </p:nvSpPr>
        <p:spPr>
          <a:xfrm>
            <a:off x="3467853" y="3029175"/>
            <a:ext cx="220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Light"/>
                <a:ea typeface="Chivo Light"/>
                <a:cs typeface="Chivo Light"/>
                <a:sym typeface="Chivo Light"/>
              </a:rPr>
              <a:t>Out-of-the-box solution</a:t>
            </a:r>
            <a:endParaRPr>
              <a:solidFill>
                <a:schemeClr val="dk1"/>
              </a:solidFill>
              <a:latin typeface="Chivo Light"/>
              <a:ea typeface="Chivo Light"/>
              <a:cs typeface="Chivo Light"/>
              <a:sym typeface="Chivo Light"/>
            </a:endParaRPr>
          </a:p>
        </p:txBody>
      </p:sp>
      <p:sp>
        <p:nvSpPr>
          <p:cNvPr id="510" name="Google Shape;510;p26"/>
          <p:cNvSpPr txBox="1"/>
          <p:nvPr/>
        </p:nvSpPr>
        <p:spPr>
          <a:xfrm>
            <a:off x="6803475" y="3042475"/>
            <a:ext cx="204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hivo Light"/>
                <a:ea typeface="Chivo Light"/>
                <a:cs typeface="Chivo Light"/>
                <a:sym typeface="Chivo Light"/>
              </a:rPr>
              <a:t>Digitalized</a:t>
            </a:r>
            <a:endParaRPr>
              <a:solidFill>
                <a:schemeClr val="dk1"/>
              </a:solidFill>
              <a:latin typeface="Chivo Light"/>
              <a:ea typeface="Chivo Light"/>
              <a:cs typeface="Chivo Light"/>
              <a:sym typeface="Chivo Light"/>
            </a:endParaRPr>
          </a:p>
        </p:txBody>
      </p:sp>
      <p:sp>
        <p:nvSpPr>
          <p:cNvPr id="511" name="Google Shape;511;p26"/>
          <p:cNvSpPr txBox="1"/>
          <p:nvPr/>
        </p:nvSpPr>
        <p:spPr>
          <a:xfrm>
            <a:off x="344175" y="3841475"/>
            <a:ext cx="1738800" cy="64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Chivo"/>
                <a:ea typeface="Chivo"/>
                <a:cs typeface="Chivo"/>
                <a:sym typeface="Chivo"/>
              </a:rPr>
              <a:t>Provide the cost-friendly food management services</a:t>
            </a:r>
            <a:endParaRPr b="1" sz="1100">
              <a:solidFill>
                <a:schemeClr val="dk1"/>
              </a:solidFill>
              <a:latin typeface="Chivo"/>
              <a:ea typeface="Chivo"/>
              <a:cs typeface="Chivo"/>
              <a:sym typeface="Chivo"/>
            </a:endParaRPr>
          </a:p>
        </p:txBody>
      </p:sp>
      <p:sp>
        <p:nvSpPr>
          <p:cNvPr id="512" name="Google Shape;512;p26"/>
          <p:cNvSpPr txBox="1"/>
          <p:nvPr/>
        </p:nvSpPr>
        <p:spPr>
          <a:xfrm>
            <a:off x="3702600" y="3841475"/>
            <a:ext cx="1738800" cy="64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latin typeface="Chivo"/>
                <a:ea typeface="Chivo"/>
                <a:cs typeface="Chivo"/>
                <a:sym typeface="Chivo"/>
              </a:rPr>
              <a:t>Offer user-friendly products and services</a:t>
            </a:r>
            <a:endParaRPr b="1" sz="1100">
              <a:solidFill>
                <a:schemeClr val="dk1"/>
              </a:solidFill>
              <a:latin typeface="Chivo"/>
              <a:ea typeface="Chivo"/>
              <a:cs typeface="Chivo"/>
              <a:sym typeface="Chivo"/>
            </a:endParaRPr>
          </a:p>
          <a:p>
            <a:pPr indent="0" lvl="0" marL="0" rtl="0" algn="ctr">
              <a:lnSpc>
                <a:spcPct val="100000"/>
              </a:lnSpc>
              <a:spcBef>
                <a:spcPts val="0"/>
              </a:spcBef>
              <a:spcAft>
                <a:spcPts val="0"/>
              </a:spcAft>
              <a:buNone/>
            </a:pPr>
            <a:r>
              <a:t/>
            </a:r>
            <a:endParaRPr b="1" sz="1100">
              <a:solidFill>
                <a:schemeClr val="dk1"/>
              </a:solidFill>
              <a:latin typeface="Chivo"/>
              <a:ea typeface="Chivo"/>
              <a:cs typeface="Chivo"/>
              <a:sym typeface="Chivo"/>
            </a:endParaRPr>
          </a:p>
        </p:txBody>
      </p:sp>
      <p:sp>
        <p:nvSpPr>
          <p:cNvPr id="513" name="Google Shape;513;p26"/>
          <p:cNvSpPr txBox="1"/>
          <p:nvPr/>
        </p:nvSpPr>
        <p:spPr>
          <a:xfrm>
            <a:off x="6955863" y="3841475"/>
            <a:ext cx="1738800" cy="64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Chivo"/>
                <a:ea typeface="Chivo"/>
                <a:cs typeface="Chivo"/>
                <a:sym typeface="Chivo"/>
              </a:rPr>
              <a:t>Create the digitally customized food waste solution</a:t>
            </a:r>
            <a:endParaRPr b="1" sz="1000">
              <a:solidFill>
                <a:schemeClr val="dk1"/>
              </a:solidFill>
              <a:latin typeface="Chivo"/>
              <a:ea typeface="Chivo"/>
              <a:cs typeface="Chivo"/>
              <a:sym typeface="Chivo"/>
            </a:endParaRPr>
          </a:p>
        </p:txBody>
      </p:sp>
      <p:cxnSp>
        <p:nvCxnSpPr>
          <p:cNvPr id="514" name="Google Shape;514;p26"/>
          <p:cNvCxnSpPr>
            <a:stCxn id="508" idx="2"/>
            <a:endCxn id="511" idx="0"/>
          </p:cNvCxnSpPr>
          <p:nvPr/>
        </p:nvCxnSpPr>
        <p:spPr>
          <a:xfrm flipH="1">
            <a:off x="1213638" y="3690275"/>
            <a:ext cx="219900" cy="151200"/>
          </a:xfrm>
          <a:prstGeom prst="straightConnector1">
            <a:avLst/>
          </a:prstGeom>
          <a:noFill/>
          <a:ln cap="flat" cmpd="sng" w="19050">
            <a:solidFill>
              <a:schemeClr val="accent1"/>
            </a:solidFill>
            <a:prstDash val="solid"/>
            <a:round/>
            <a:headEnd len="med" w="med" type="none"/>
            <a:tailEnd len="med" w="med" type="triangle"/>
          </a:ln>
        </p:spPr>
      </p:cxnSp>
      <p:cxnSp>
        <p:nvCxnSpPr>
          <p:cNvPr id="515" name="Google Shape;515;p26"/>
          <p:cNvCxnSpPr>
            <a:stCxn id="509" idx="2"/>
            <a:endCxn id="512" idx="0"/>
          </p:cNvCxnSpPr>
          <p:nvPr/>
        </p:nvCxnSpPr>
        <p:spPr>
          <a:xfrm>
            <a:off x="4572003" y="3429375"/>
            <a:ext cx="0" cy="412200"/>
          </a:xfrm>
          <a:prstGeom prst="straightConnector1">
            <a:avLst/>
          </a:prstGeom>
          <a:noFill/>
          <a:ln cap="flat" cmpd="sng" w="19050">
            <a:solidFill>
              <a:schemeClr val="accent1"/>
            </a:solidFill>
            <a:prstDash val="solid"/>
            <a:round/>
            <a:headEnd len="med" w="med" type="none"/>
            <a:tailEnd len="med" w="med" type="triangle"/>
          </a:ln>
        </p:spPr>
      </p:cxnSp>
      <p:cxnSp>
        <p:nvCxnSpPr>
          <p:cNvPr id="516" name="Google Shape;516;p26"/>
          <p:cNvCxnSpPr/>
          <p:nvPr/>
        </p:nvCxnSpPr>
        <p:spPr>
          <a:xfrm>
            <a:off x="7825278" y="3436075"/>
            <a:ext cx="0" cy="375900"/>
          </a:xfrm>
          <a:prstGeom prst="straightConnector1">
            <a:avLst/>
          </a:prstGeom>
          <a:noFill/>
          <a:ln cap="flat" cmpd="sng" w="19050">
            <a:solidFill>
              <a:schemeClr val="accent1"/>
            </a:solidFill>
            <a:prstDash val="solid"/>
            <a:round/>
            <a:headEnd len="med" w="med" type="none"/>
            <a:tailEnd len="med" w="med" type="triangle"/>
          </a:ln>
        </p:spPr>
      </p:cxnSp>
      <p:pic>
        <p:nvPicPr>
          <p:cNvPr id="517" name="Google Shape;517;p26"/>
          <p:cNvPicPr preferRelativeResize="0"/>
          <p:nvPr/>
        </p:nvPicPr>
        <p:blipFill>
          <a:blip r:embed="rId5">
            <a:alphaModFix/>
          </a:blip>
          <a:stretch>
            <a:fillRect/>
          </a:stretch>
        </p:blipFill>
        <p:spPr>
          <a:xfrm>
            <a:off x="7385251" y="1597526"/>
            <a:ext cx="880029" cy="7934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27"/>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Validation</a:t>
            </a:r>
            <a:endParaRPr/>
          </a:p>
        </p:txBody>
      </p:sp>
      <p:grpSp>
        <p:nvGrpSpPr>
          <p:cNvPr id="524" name="Google Shape;524;p27"/>
          <p:cNvGrpSpPr/>
          <p:nvPr/>
        </p:nvGrpSpPr>
        <p:grpSpPr>
          <a:xfrm>
            <a:off x="1295360" y="946083"/>
            <a:ext cx="2999927" cy="3031249"/>
            <a:chOff x="818327" y="946059"/>
            <a:chExt cx="3764497" cy="3803801"/>
          </a:xfrm>
        </p:grpSpPr>
        <p:grpSp>
          <p:nvGrpSpPr>
            <p:cNvPr id="525" name="Google Shape;525;p27"/>
            <p:cNvGrpSpPr/>
            <p:nvPr/>
          </p:nvGrpSpPr>
          <p:grpSpPr>
            <a:xfrm>
              <a:off x="818327" y="946059"/>
              <a:ext cx="3764497" cy="3764497"/>
              <a:chOff x="4447194" y="1815766"/>
              <a:chExt cx="2440200" cy="2440200"/>
            </a:xfrm>
          </p:grpSpPr>
          <p:sp>
            <p:nvSpPr>
              <p:cNvPr id="526" name="Google Shape;526;p27"/>
              <p:cNvSpPr/>
              <p:nvPr/>
            </p:nvSpPr>
            <p:spPr>
              <a:xfrm>
                <a:off x="4447194" y="1815766"/>
                <a:ext cx="2440200" cy="2440200"/>
              </a:xfrm>
              <a:prstGeom prst="ellipse">
                <a:avLst/>
              </a:prstGeom>
              <a:solidFill>
                <a:schemeClr val="accent5"/>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527" name="Google Shape;527;p27"/>
              <p:cNvSpPr txBox="1"/>
              <p:nvPr/>
            </p:nvSpPr>
            <p:spPr>
              <a:xfrm>
                <a:off x="4735956" y="1815776"/>
                <a:ext cx="1862700" cy="7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Chivo Light"/>
                    <a:ea typeface="Chivo Light"/>
                    <a:cs typeface="Chivo Light"/>
                    <a:sym typeface="Chivo Light"/>
                  </a:rPr>
                  <a:t>8,323M</a:t>
                </a:r>
                <a:endParaRPr sz="4000">
                  <a:solidFill>
                    <a:srgbClr val="FFFFFF"/>
                  </a:solidFill>
                  <a:latin typeface="Chivo Light"/>
                  <a:ea typeface="Chivo Light"/>
                  <a:cs typeface="Chivo Light"/>
                  <a:sym typeface="Chivo Light"/>
                </a:endParaRPr>
              </a:p>
            </p:txBody>
          </p:sp>
        </p:grpSp>
        <p:grpSp>
          <p:nvGrpSpPr>
            <p:cNvPr id="528" name="Google Shape;528;p27"/>
            <p:cNvGrpSpPr/>
            <p:nvPr/>
          </p:nvGrpSpPr>
          <p:grpSpPr>
            <a:xfrm>
              <a:off x="1303619" y="1955947"/>
              <a:ext cx="2793913" cy="2793913"/>
              <a:chOff x="644203" y="3718814"/>
              <a:chExt cx="1498800" cy="1498800"/>
            </a:xfrm>
          </p:grpSpPr>
          <p:sp>
            <p:nvSpPr>
              <p:cNvPr id="529" name="Google Shape;529;p27"/>
              <p:cNvSpPr/>
              <p:nvPr/>
            </p:nvSpPr>
            <p:spPr>
              <a:xfrm>
                <a:off x="644203" y="3718814"/>
                <a:ext cx="1498800" cy="1498800"/>
              </a:xfrm>
              <a:prstGeom prst="ellipse">
                <a:avLst/>
              </a:prstGeom>
              <a:solidFill>
                <a:schemeClr val="accent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530" name="Google Shape;530;p27"/>
              <p:cNvSpPr txBox="1"/>
              <p:nvPr/>
            </p:nvSpPr>
            <p:spPr>
              <a:xfrm>
                <a:off x="856976" y="3718815"/>
                <a:ext cx="10734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Chivo Light"/>
                    <a:ea typeface="Chivo Light"/>
                    <a:cs typeface="Chivo Light"/>
                    <a:sym typeface="Chivo Light"/>
                  </a:rPr>
                  <a:t>343M</a:t>
                </a:r>
                <a:endParaRPr sz="3500">
                  <a:solidFill>
                    <a:srgbClr val="FFFFFF"/>
                  </a:solidFill>
                  <a:latin typeface="Chivo Light"/>
                  <a:ea typeface="Chivo Light"/>
                  <a:cs typeface="Chivo Light"/>
                  <a:sym typeface="Chivo Light"/>
                </a:endParaRPr>
              </a:p>
            </p:txBody>
          </p:sp>
        </p:grpSp>
        <p:grpSp>
          <p:nvGrpSpPr>
            <p:cNvPr id="531" name="Google Shape;531;p27"/>
            <p:cNvGrpSpPr/>
            <p:nvPr/>
          </p:nvGrpSpPr>
          <p:grpSpPr>
            <a:xfrm>
              <a:off x="1856049" y="3060805"/>
              <a:ext cx="1689054" cy="1689054"/>
              <a:chOff x="3490737" y="1374053"/>
              <a:chExt cx="1423800" cy="1423800"/>
            </a:xfrm>
          </p:grpSpPr>
          <p:sp>
            <p:nvSpPr>
              <p:cNvPr id="532" name="Google Shape;532;p27"/>
              <p:cNvSpPr/>
              <p:nvPr/>
            </p:nvSpPr>
            <p:spPr>
              <a:xfrm>
                <a:off x="3490737" y="1374053"/>
                <a:ext cx="1423800" cy="1423800"/>
              </a:xfrm>
              <a:prstGeom prst="ellipse">
                <a:avLst/>
              </a:prstGeom>
              <a:solidFill>
                <a:schemeClr val="accent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533" name="Google Shape;533;p27"/>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Chivo Light"/>
                    <a:ea typeface="Chivo Light"/>
                    <a:cs typeface="Chivo Light"/>
                    <a:sym typeface="Chivo Light"/>
                  </a:rPr>
                  <a:t>5M</a:t>
                </a:r>
                <a:endParaRPr sz="2000">
                  <a:solidFill>
                    <a:srgbClr val="FFFFFF"/>
                  </a:solidFill>
                  <a:latin typeface="Chivo Light"/>
                  <a:ea typeface="Chivo Light"/>
                  <a:cs typeface="Chivo Light"/>
                  <a:sym typeface="Chivo Light"/>
                </a:endParaRPr>
              </a:p>
            </p:txBody>
          </p:sp>
        </p:grpSp>
      </p:grpSp>
      <p:sp>
        <p:nvSpPr>
          <p:cNvPr id="534" name="Google Shape;534;p27"/>
          <p:cNvSpPr txBox="1"/>
          <p:nvPr/>
        </p:nvSpPr>
        <p:spPr>
          <a:xfrm>
            <a:off x="4471225" y="1226669"/>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solidFill>
                  <a:schemeClr val="dk1"/>
                </a:solidFill>
                <a:latin typeface="Chivo"/>
                <a:ea typeface="Chivo"/>
                <a:cs typeface="Chivo"/>
                <a:sym typeface="Chivo"/>
              </a:rPr>
              <a:t>TAM</a:t>
            </a:r>
            <a:endParaRPr b="1" sz="2600">
              <a:solidFill>
                <a:schemeClr val="dk1"/>
              </a:solidFill>
              <a:latin typeface="Chivo"/>
              <a:ea typeface="Chivo"/>
              <a:cs typeface="Chivo"/>
              <a:sym typeface="Chivo"/>
            </a:endParaRPr>
          </a:p>
        </p:txBody>
      </p:sp>
      <p:sp>
        <p:nvSpPr>
          <p:cNvPr id="535" name="Google Shape;535;p27"/>
          <p:cNvSpPr txBox="1"/>
          <p:nvPr/>
        </p:nvSpPr>
        <p:spPr>
          <a:xfrm>
            <a:off x="4471225" y="2169197"/>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solidFill>
                  <a:schemeClr val="dk1"/>
                </a:solidFill>
                <a:latin typeface="Chivo"/>
                <a:ea typeface="Chivo"/>
                <a:cs typeface="Chivo"/>
                <a:sym typeface="Chivo"/>
              </a:rPr>
              <a:t>SAM</a:t>
            </a:r>
            <a:endParaRPr b="1" sz="2600">
              <a:solidFill>
                <a:schemeClr val="dk1"/>
              </a:solidFill>
              <a:latin typeface="Chivo"/>
              <a:ea typeface="Chivo"/>
              <a:cs typeface="Chivo"/>
              <a:sym typeface="Chivo"/>
            </a:endParaRPr>
          </a:p>
        </p:txBody>
      </p:sp>
      <p:sp>
        <p:nvSpPr>
          <p:cNvPr id="536" name="Google Shape;536;p27"/>
          <p:cNvSpPr txBox="1"/>
          <p:nvPr/>
        </p:nvSpPr>
        <p:spPr>
          <a:xfrm>
            <a:off x="4471225" y="3111725"/>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solidFill>
                  <a:schemeClr val="dk1"/>
                </a:solidFill>
                <a:latin typeface="Chivo"/>
                <a:ea typeface="Chivo"/>
                <a:cs typeface="Chivo"/>
                <a:sym typeface="Chivo"/>
              </a:rPr>
              <a:t>SOM</a:t>
            </a:r>
            <a:endParaRPr b="1" sz="2600">
              <a:solidFill>
                <a:schemeClr val="dk1"/>
              </a:solidFill>
              <a:latin typeface="Chivo"/>
              <a:ea typeface="Chivo"/>
              <a:cs typeface="Chivo"/>
              <a:sym typeface="Chivo"/>
            </a:endParaRPr>
          </a:p>
        </p:txBody>
      </p:sp>
      <p:sp>
        <p:nvSpPr>
          <p:cNvPr id="537" name="Google Shape;537;p27"/>
          <p:cNvSpPr txBox="1"/>
          <p:nvPr/>
        </p:nvSpPr>
        <p:spPr>
          <a:xfrm>
            <a:off x="2593875" y="424372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 sz="3400">
                <a:solidFill>
                  <a:srgbClr val="6AA84F"/>
                </a:solidFill>
                <a:latin typeface="Chivo"/>
                <a:ea typeface="Chivo"/>
                <a:cs typeface="Chivo"/>
                <a:sym typeface="Chivo"/>
              </a:rPr>
              <a:t> CAGR : 5.7%</a:t>
            </a:r>
            <a:endParaRPr sz="2200">
              <a:solidFill>
                <a:srgbClr val="6AA84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8"/>
          <p:cNvSpPr txBox="1"/>
          <p:nvPr>
            <p:ph type="title"/>
          </p:nvPr>
        </p:nvSpPr>
        <p:spPr>
          <a:xfrm>
            <a:off x="1498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Model </a:t>
            </a:r>
            <a:endParaRPr/>
          </a:p>
        </p:txBody>
      </p:sp>
      <p:sp>
        <p:nvSpPr>
          <p:cNvPr id="543" name="Google Shape;543;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28"/>
          <p:cNvSpPr txBox="1"/>
          <p:nvPr/>
        </p:nvSpPr>
        <p:spPr>
          <a:xfrm>
            <a:off x="2715350" y="514725"/>
            <a:ext cx="3822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Hybrid  business model</a:t>
            </a:r>
            <a:endParaRPr b="1" sz="1000">
              <a:solidFill>
                <a:schemeClr val="dk1"/>
              </a:solidFill>
              <a:latin typeface="Chivo"/>
              <a:ea typeface="Chivo"/>
              <a:cs typeface="Chivo"/>
              <a:sym typeface="Chivo"/>
            </a:endParaRPr>
          </a:p>
        </p:txBody>
      </p:sp>
      <p:pic>
        <p:nvPicPr>
          <p:cNvPr id="545" name="Google Shape;545;p28"/>
          <p:cNvPicPr preferRelativeResize="0"/>
          <p:nvPr/>
        </p:nvPicPr>
        <p:blipFill>
          <a:blip r:embed="rId3">
            <a:alphaModFix/>
          </a:blip>
          <a:stretch>
            <a:fillRect/>
          </a:stretch>
        </p:blipFill>
        <p:spPr>
          <a:xfrm>
            <a:off x="5133089" y="946063"/>
            <a:ext cx="568914" cy="461224"/>
          </a:xfrm>
          <a:prstGeom prst="rect">
            <a:avLst/>
          </a:prstGeom>
          <a:noFill/>
          <a:ln>
            <a:noFill/>
          </a:ln>
        </p:spPr>
      </p:pic>
      <p:pic>
        <p:nvPicPr>
          <p:cNvPr id="546" name="Google Shape;546;p28"/>
          <p:cNvPicPr preferRelativeResize="0"/>
          <p:nvPr/>
        </p:nvPicPr>
        <p:blipFill>
          <a:blip r:embed="rId4">
            <a:alphaModFix/>
          </a:blip>
          <a:stretch>
            <a:fillRect/>
          </a:stretch>
        </p:blipFill>
        <p:spPr>
          <a:xfrm>
            <a:off x="7155198" y="1901509"/>
            <a:ext cx="335780" cy="561972"/>
          </a:xfrm>
          <a:prstGeom prst="rect">
            <a:avLst/>
          </a:prstGeom>
          <a:noFill/>
          <a:ln>
            <a:noFill/>
          </a:ln>
        </p:spPr>
      </p:pic>
      <p:pic>
        <p:nvPicPr>
          <p:cNvPr id="547" name="Google Shape;547;p28"/>
          <p:cNvPicPr preferRelativeResize="0"/>
          <p:nvPr/>
        </p:nvPicPr>
        <p:blipFill>
          <a:blip r:embed="rId5">
            <a:alphaModFix/>
          </a:blip>
          <a:stretch>
            <a:fillRect/>
          </a:stretch>
        </p:blipFill>
        <p:spPr>
          <a:xfrm>
            <a:off x="3277574" y="1912372"/>
            <a:ext cx="582678" cy="523873"/>
          </a:xfrm>
          <a:prstGeom prst="rect">
            <a:avLst/>
          </a:prstGeom>
          <a:noFill/>
          <a:ln>
            <a:noFill/>
          </a:ln>
        </p:spPr>
      </p:pic>
      <p:pic>
        <p:nvPicPr>
          <p:cNvPr id="548" name="Google Shape;548;p28"/>
          <p:cNvPicPr preferRelativeResize="0"/>
          <p:nvPr/>
        </p:nvPicPr>
        <p:blipFill>
          <a:blip r:embed="rId3">
            <a:alphaModFix/>
          </a:blip>
          <a:stretch>
            <a:fillRect/>
          </a:stretch>
        </p:blipFill>
        <p:spPr>
          <a:xfrm>
            <a:off x="5133089" y="1581460"/>
            <a:ext cx="568914" cy="461224"/>
          </a:xfrm>
          <a:prstGeom prst="rect">
            <a:avLst/>
          </a:prstGeom>
          <a:noFill/>
          <a:ln>
            <a:noFill/>
          </a:ln>
        </p:spPr>
      </p:pic>
      <p:pic>
        <p:nvPicPr>
          <p:cNvPr id="549" name="Google Shape;549;p28"/>
          <p:cNvPicPr preferRelativeResize="0"/>
          <p:nvPr/>
        </p:nvPicPr>
        <p:blipFill>
          <a:blip r:embed="rId3">
            <a:alphaModFix/>
          </a:blip>
          <a:stretch>
            <a:fillRect/>
          </a:stretch>
        </p:blipFill>
        <p:spPr>
          <a:xfrm>
            <a:off x="5133089" y="2957704"/>
            <a:ext cx="568914" cy="461224"/>
          </a:xfrm>
          <a:prstGeom prst="rect">
            <a:avLst/>
          </a:prstGeom>
          <a:noFill/>
          <a:ln>
            <a:noFill/>
          </a:ln>
        </p:spPr>
      </p:pic>
      <p:sp>
        <p:nvSpPr>
          <p:cNvPr id="550" name="Google Shape;550;p28"/>
          <p:cNvSpPr txBox="1"/>
          <p:nvPr/>
        </p:nvSpPr>
        <p:spPr>
          <a:xfrm>
            <a:off x="5293164" y="1796546"/>
            <a:ext cx="700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9FC5E8"/>
                </a:solidFill>
                <a:latin typeface="Chivo"/>
                <a:ea typeface="Chivo"/>
                <a:cs typeface="Chivo"/>
                <a:sym typeface="Chivo"/>
              </a:rPr>
              <a:t>.</a:t>
            </a:r>
            <a:endParaRPr b="1" sz="2200">
              <a:solidFill>
                <a:srgbClr val="9FC5E8"/>
              </a:solidFill>
              <a:latin typeface="Chivo"/>
              <a:ea typeface="Chivo"/>
              <a:cs typeface="Chivo"/>
              <a:sym typeface="Chivo"/>
            </a:endParaRPr>
          </a:p>
          <a:p>
            <a:pPr indent="0" lvl="0" marL="0" rtl="0" algn="l">
              <a:spcBef>
                <a:spcPts val="0"/>
              </a:spcBef>
              <a:spcAft>
                <a:spcPts val="0"/>
              </a:spcAft>
              <a:buNone/>
            </a:pPr>
            <a:r>
              <a:rPr b="1" lang="en" sz="2200">
                <a:solidFill>
                  <a:srgbClr val="9FC5E8"/>
                </a:solidFill>
                <a:latin typeface="Chivo"/>
                <a:ea typeface="Chivo"/>
                <a:cs typeface="Chivo"/>
                <a:sym typeface="Chivo"/>
              </a:rPr>
              <a:t>.</a:t>
            </a:r>
            <a:endParaRPr b="1" sz="2200">
              <a:solidFill>
                <a:srgbClr val="9FC5E8"/>
              </a:solidFill>
              <a:latin typeface="Chivo"/>
              <a:ea typeface="Chivo"/>
              <a:cs typeface="Chivo"/>
              <a:sym typeface="Chivo"/>
            </a:endParaRPr>
          </a:p>
          <a:p>
            <a:pPr indent="0" lvl="0" marL="0" rtl="0" algn="l">
              <a:spcBef>
                <a:spcPts val="0"/>
              </a:spcBef>
              <a:spcAft>
                <a:spcPts val="0"/>
              </a:spcAft>
              <a:buNone/>
            </a:pPr>
            <a:r>
              <a:rPr b="1" lang="en" sz="2200">
                <a:solidFill>
                  <a:srgbClr val="9FC5E8"/>
                </a:solidFill>
                <a:latin typeface="Chivo"/>
                <a:ea typeface="Chivo"/>
                <a:cs typeface="Chivo"/>
                <a:sym typeface="Chivo"/>
              </a:rPr>
              <a:t>.</a:t>
            </a:r>
            <a:endParaRPr b="1" sz="2200">
              <a:solidFill>
                <a:srgbClr val="9FC5E8"/>
              </a:solidFill>
              <a:latin typeface="Chivo"/>
              <a:ea typeface="Chivo"/>
              <a:cs typeface="Chivo"/>
              <a:sym typeface="Chivo"/>
            </a:endParaRPr>
          </a:p>
          <a:p>
            <a:pPr indent="0" lvl="0" marL="0" rtl="0" algn="l">
              <a:spcBef>
                <a:spcPts val="0"/>
              </a:spcBef>
              <a:spcAft>
                <a:spcPts val="0"/>
              </a:spcAft>
              <a:buNone/>
            </a:pPr>
            <a:r>
              <a:t/>
            </a:r>
            <a:endParaRPr b="1" sz="2200">
              <a:solidFill>
                <a:srgbClr val="9FC5E8"/>
              </a:solidFill>
              <a:latin typeface="Chivo"/>
              <a:ea typeface="Chivo"/>
              <a:cs typeface="Chivo"/>
              <a:sym typeface="Chivo"/>
            </a:endParaRPr>
          </a:p>
        </p:txBody>
      </p:sp>
      <p:cxnSp>
        <p:nvCxnSpPr>
          <p:cNvPr id="551" name="Google Shape;551;p28"/>
          <p:cNvCxnSpPr>
            <a:stCxn id="547" idx="3"/>
            <a:endCxn id="545" idx="1"/>
          </p:cNvCxnSpPr>
          <p:nvPr/>
        </p:nvCxnSpPr>
        <p:spPr>
          <a:xfrm flipH="1" rot="10800000">
            <a:off x="3860252" y="1176808"/>
            <a:ext cx="1272900" cy="9975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28"/>
          <p:cNvCxnSpPr>
            <a:stCxn id="547" idx="3"/>
            <a:endCxn id="548" idx="1"/>
          </p:cNvCxnSpPr>
          <p:nvPr/>
        </p:nvCxnSpPr>
        <p:spPr>
          <a:xfrm flipH="1" rot="10800000">
            <a:off x="3860252" y="1812208"/>
            <a:ext cx="1272900" cy="3621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28"/>
          <p:cNvCxnSpPr>
            <a:stCxn id="547" idx="3"/>
            <a:endCxn id="549" idx="1"/>
          </p:cNvCxnSpPr>
          <p:nvPr/>
        </p:nvCxnSpPr>
        <p:spPr>
          <a:xfrm>
            <a:off x="3860252" y="2174308"/>
            <a:ext cx="1272900" cy="1014000"/>
          </a:xfrm>
          <a:prstGeom prst="straightConnector1">
            <a:avLst/>
          </a:prstGeom>
          <a:noFill/>
          <a:ln cap="flat" cmpd="sng" w="9525">
            <a:solidFill>
              <a:schemeClr val="dk2"/>
            </a:solidFill>
            <a:prstDash val="solid"/>
            <a:round/>
            <a:headEnd len="med" w="med" type="none"/>
            <a:tailEnd len="med" w="med" type="triangle"/>
          </a:ln>
        </p:spPr>
      </p:cxnSp>
      <p:cxnSp>
        <p:nvCxnSpPr>
          <p:cNvPr id="554" name="Google Shape;554;p28"/>
          <p:cNvCxnSpPr>
            <a:stCxn id="547" idx="3"/>
            <a:endCxn id="550" idx="1"/>
          </p:cNvCxnSpPr>
          <p:nvPr/>
        </p:nvCxnSpPr>
        <p:spPr>
          <a:xfrm>
            <a:off x="3860252" y="2174308"/>
            <a:ext cx="1432800" cy="391800"/>
          </a:xfrm>
          <a:prstGeom prst="straightConnector1">
            <a:avLst/>
          </a:prstGeom>
          <a:noFill/>
          <a:ln cap="flat" cmpd="sng" w="9525">
            <a:solidFill>
              <a:schemeClr val="dk2"/>
            </a:solidFill>
            <a:prstDash val="solid"/>
            <a:round/>
            <a:headEnd len="med" w="med" type="none"/>
            <a:tailEnd len="med" w="med" type="triangle"/>
          </a:ln>
        </p:spPr>
      </p:cxnSp>
      <p:sp>
        <p:nvSpPr>
          <p:cNvPr id="555" name="Google Shape;555;p28"/>
          <p:cNvSpPr/>
          <p:nvPr/>
        </p:nvSpPr>
        <p:spPr>
          <a:xfrm>
            <a:off x="5807021" y="2004958"/>
            <a:ext cx="1245000" cy="338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A8DC"/>
              </a:solidFill>
            </a:endParaRPr>
          </a:p>
        </p:txBody>
      </p:sp>
      <p:pic>
        <p:nvPicPr>
          <p:cNvPr id="556" name="Google Shape;556;p28"/>
          <p:cNvPicPr preferRelativeResize="0"/>
          <p:nvPr/>
        </p:nvPicPr>
        <p:blipFill rotWithShape="1">
          <a:blip r:embed="rId6">
            <a:alphaModFix/>
          </a:blip>
          <a:srcRect b="16722" l="12785" r="0" t="27141"/>
          <a:stretch/>
        </p:blipFill>
        <p:spPr>
          <a:xfrm>
            <a:off x="810000" y="1835184"/>
            <a:ext cx="1459487" cy="694647"/>
          </a:xfrm>
          <a:prstGeom prst="rect">
            <a:avLst/>
          </a:prstGeom>
          <a:noFill/>
          <a:ln>
            <a:noFill/>
          </a:ln>
        </p:spPr>
      </p:pic>
      <p:cxnSp>
        <p:nvCxnSpPr>
          <p:cNvPr id="557" name="Google Shape;557;p28"/>
          <p:cNvCxnSpPr/>
          <p:nvPr/>
        </p:nvCxnSpPr>
        <p:spPr>
          <a:xfrm flipH="1" rot="10800000">
            <a:off x="2348320" y="2232283"/>
            <a:ext cx="850500" cy="3000"/>
          </a:xfrm>
          <a:prstGeom prst="straightConnector1">
            <a:avLst/>
          </a:prstGeom>
          <a:noFill/>
          <a:ln cap="flat" cmpd="sng" w="9525">
            <a:solidFill>
              <a:srgbClr val="B7B7B7"/>
            </a:solidFill>
            <a:prstDash val="solid"/>
            <a:round/>
            <a:headEnd len="med" w="med" type="none"/>
            <a:tailEnd len="med" w="med" type="triangle"/>
          </a:ln>
        </p:spPr>
      </p:cxnSp>
      <p:pic>
        <p:nvPicPr>
          <p:cNvPr id="558" name="Google Shape;558;p28"/>
          <p:cNvPicPr preferRelativeResize="0"/>
          <p:nvPr/>
        </p:nvPicPr>
        <p:blipFill>
          <a:blip r:embed="rId7">
            <a:alphaModFix/>
          </a:blip>
          <a:stretch>
            <a:fillRect/>
          </a:stretch>
        </p:blipFill>
        <p:spPr>
          <a:xfrm>
            <a:off x="2482189" y="2912105"/>
            <a:ext cx="582678" cy="552448"/>
          </a:xfrm>
          <a:prstGeom prst="rect">
            <a:avLst/>
          </a:prstGeom>
          <a:noFill/>
          <a:ln>
            <a:noFill/>
          </a:ln>
        </p:spPr>
      </p:pic>
      <p:cxnSp>
        <p:nvCxnSpPr>
          <p:cNvPr id="559" name="Google Shape;559;p28"/>
          <p:cNvCxnSpPr>
            <a:stCxn id="556" idx="2"/>
            <a:endCxn id="558" idx="1"/>
          </p:cNvCxnSpPr>
          <p:nvPr/>
        </p:nvCxnSpPr>
        <p:spPr>
          <a:xfrm flipH="1" rot="-5400000">
            <a:off x="1681643" y="2387930"/>
            <a:ext cx="658500" cy="942300"/>
          </a:xfrm>
          <a:prstGeom prst="bentConnector2">
            <a:avLst/>
          </a:prstGeom>
          <a:noFill/>
          <a:ln cap="flat" cmpd="sng" w="9525">
            <a:solidFill>
              <a:schemeClr val="dk2"/>
            </a:solidFill>
            <a:prstDash val="solid"/>
            <a:round/>
            <a:headEnd len="med" w="med" type="none"/>
            <a:tailEnd len="med" w="med" type="none"/>
          </a:ln>
        </p:spPr>
      </p:cxnSp>
      <p:cxnSp>
        <p:nvCxnSpPr>
          <p:cNvPr id="560" name="Google Shape;560;p28"/>
          <p:cNvCxnSpPr>
            <a:stCxn id="558" idx="3"/>
            <a:endCxn id="547" idx="2"/>
          </p:cNvCxnSpPr>
          <p:nvPr/>
        </p:nvCxnSpPr>
        <p:spPr>
          <a:xfrm flipH="1" rot="10800000">
            <a:off x="3064866" y="2436229"/>
            <a:ext cx="504000" cy="752100"/>
          </a:xfrm>
          <a:prstGeom prst="bentConnector2">
            <a:avLst/>
          </a:prstGeom>
          <a:noFill/>
          <a:ln cap="flat" cmpd="sng" w="9525">
            <a:solidFill>
              <a:schemeClr val="dk2"/>
            </a:solidFill>
            <a:prstDash val="solid"/>
            <a:round/>
            <a:headEnd len="med" w="med" type="none"/>
            <a:tailEnd len="med" w="med" type="none"/>
          </a:ln>
        </p:spPr>
      </p:cxnSp>
      <p:sp>
        <p:nvSpPr>
          <p:cNvPr id="561" name="Google Shape;561;p28"/>
          <p:cNvSpPr txBox="1"/>
          <p:nvPr/>
        </p:nvSpPr>
        <p:spPr>
          <a:xfrm>
            <a:off x="1739290" y="3482868"/>
            <a:ext cx="3962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AI products manufacturers</a:t>
            </a:r>
            <a:endParaRPr b="1" sz="1000">
              <a:solidFill>
                <a:schemeClr val="dk1"/>
              </a:solidFill>
              <a:latin typeface="Chivo"/>
              <a:ea typeface="Chivo"/>
              <a:cs typeface="Chivo"/>
              <a:sym typeface="Chivo"/>
            </a:endParaRPr>
          </a:p>
        </p:txBody>
      </p:sp>
      <p:sp>
        <p:nvSpPr>
          <p:cNvPr id="562" name="Google Shape;562;p28"/>
          <p:cNvSpPr txBox="1"/>
          <p:nvPr/>
        </p:nvSpPr>
        <p:spPr>
          <a:xfrm>
            <a:off x="3277574" y="1521810"/>
            <a:ext cx="770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Schools</a:t>
            </a:r>
            <a:endParaRPr b="1" sz="1000">
              <a:solidFill>
                <a:schemeClr val="dk1"/>
              </a:solidFill>
              <a:latin typeface="Chivo"/>
              <a:ea typeface="Chivo"/>
              <a:cs typeface="Chivo"/>
              <a:sym typeface="Chivo"/>
            </a:endParaRPr>
          </a:p>
        </p:txBody>
      </p:sp>
      <p:sp>
        <p:nvSpPr>
          <p:cNvPr id="563" name="Google Shape;563;p28"/>
          <p:cNvSpPr txBox="1"/>
          <p:nvPr/>
        </p:nvSpPr>
        <p:spPr>
          <a:xfrm>
            <a:off x="4897013" y="3445389"/>
            <a:ext cx="1041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Subscription</a:t>
            </a:r>
            <a:endParaRPr b="1" sz="1000">
              <a:solidFill>
                <a:schemeClr val="dk1"/>
              </a:solidFill>
              <a:latin typeface="Chivo"/>
              <a:ea typeface="Chivo"/>
              <a:cs typeface="Chivo"/>
              <a:sym typeface="Chivo"/>
            </a:endParaRPr>
          </a:p>
        </p:txBody>
      </p:sp>
      <p:sp>
        <p:nvSpPr>
          <p:cNvPr id="564" name="Google Shape;564;p28"/>
          <p:cNvSpPr txBox="1"/>
          <p:nvPr/>
        </p:nvSpPr>
        <p:spPr>
          <a:xfrm>
            <a:off x="6671279" y="2511968"/>
            <a:ext cx="1885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Food waste solution</a:t>
            </a:r>
            <a:endParaRPr b="1" sz="1000">
              <a:solidFill>
                <a:schemeClr val="dk1"/>
              </a:solidFill>
              <a:latin typeface="Chivo"/>
              <a:ea typeface="Chivo"/>
              <a:cs typeface="Chivo"/>
              <a:sym typeface="Chivo"/>
            </a:endParaRPr>
          </a:p>
        </p:txBody>
      </p:sp>
      <p:sp>
        <p:nvSpPr>
          <p:cNvPr id="565" name="Google Shape;565;p28"/>
          <p:cNvSpPr/>
          <p:nvPr/>
        </p:nvSpPr>
        <p:spPr>
          <a:xfrm>
            <a:off x="2391000" y="3932625"/>
            <a:ext cx="4211400" cy="316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hadows Into Light Two"/>
                <a:ea typeface="Shadows Into Light Two"/>
                <a:cs typeface="Shadows Into Light Two"/>
                <a:sym typeface="Shadows Into Light Two"/>
              </a:rPr>
              <a:t>Transaction fee revenue model + Subscription model</a:t>
            </a:r>
            <a:endParaRPr>
              <a:latin typeface="Shadows Into Light Two"/>
              <a:ea typeface="Shadows Into Light Two"/>
              <a:cs typeface="Shadows Into Light Two"/>
              <a:sym typeface="Shadows Into Light Tw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9"/>
          <p:cNvSpPr txBox="1"/>
          <p:nvPr>
            <p:ph type="title"/>
          </p:nvPr>
        </p:nvSpPr>
        <p:spPr>
          <a:xfrm>
            <a:off x="1498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Model </a:t>
            </a:r>
            <a:endParaRPr/>
          </a:p>
        </p:txBody>
      </p:sp>
      <p:sp>
        <p:nvSpPr>
          <p:cNvPr id="571" name="Google Shape;571;p29"/>
          <p:cNvSpPr txBox="1"/>
          <p:nvPr/>
        </p:nvSpPr>
        <p:spPr>
          <a:xfrm>
            <a:off x="2861600" y="884575"/>
            <a:ext cx="3822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Chivo"/>
                <a:ea typeface="Chivo"/>
                <a:cs typeface="Chivo"/>
                <a:sym typeface="Chivo"/>
              </a:rPr>
              <a:t>ATUP makes money in 2 different ways</a:t>
            </a:r>
            <a:endParaRPr b="1" sz="1200">
              <a:solidFill>
                <a:schemeClr val="dk1"/>
              </a:solidFill>
              <a:latin typeface="Chivo"/>
              <a:ea typeface="Chivo"/>
              <a:cs typeface="Chivo"/>
              <a:sym typeface="Chivo"/>
            </a:endParaRPr>
          </a:p>
        </p:txBody>
      </p:sp>
      <p:sp>
        <p:nvSpPr>
          <p:cNvPr id="572" name="Google Shape;572;p29"/>
          <p:cNvSpPr/>
          <p:nvPr/>
        </p:nvSpPr>
        <p:spPr>
          <a:xfrm>
            <a:off x="2108738" y="1408950"/>
            <a:ext cx="2313900" cy="232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txBox="1"/>
          <p:nvPr/>
        </p:nvSpPr>
        <p:spPr>
          <a:xfrm>
            <a:off x="2416700" y="1657726"/>
            <a:ext cx="16980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100">
                <a:solidFill>
                  <a:schemeClr val="dk1"/>
                </a:solidFill>
                <a:latin typeface="Chivo"/>
                <a:ea typeface="Chivo"/>
                <a:cs typeface="Chivo"/>
                <a:sym typeface="Chivo"/>
              </a:rPr>
              <a:t>$ 45-60</a:t>
            </a:r>
            <a:endParaRPr b="1" sz="3100">
              <a:solidFill>
                <a:schemeClr val="dk1"/>
              </a:solidFill>
              <a:latin typeface="Chivo"/>
              <a:ea typeface="Chivo"/>
              <a:cs typeface="Chivo"/>
              <a:sym typeface="Chivo"/>
            </a:endParaRPr>
          </a:p>
        </p:txBody>
      </p:sp>
      <p:sp>
        <p:nvSpPr>
          <p:cNvPr id="574" name="Google Shape;574;p29"/>
          <p:cNvSpPr txBox="1"/>
          <p:nvPr/>
        </p:nvSpPr>
        <p:spPr>
          <a:xfrm>
            <a:off x="2262638" y="2546600"/>
            <a:ext cx="2006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hivo"/>
                <a:ea typeface="Chivo"/>
                <a:cs typeface="Chivo"/>
                <a:sym typeface="Chivo"/>
              </a:rPr>
              <a:t>Monthly subscription</a:t>
            </a:r>
            <a:endParaRPr b="1">
              <a:solidFill>
                <a:schemeClr val="dk1"/>
              </a:solidFill>
              <a:latin typeface="Chivo"/>
              <a:ea typeface="Chivo"/>
              <a:cs typeface="Chivo"/>
              <a:sym typeface="Chivo"/>
            </a:endParaRPr>
          </a:p>
        </p:txBody>
      </p:sp>
      <p:sp>
        <p:nvSpPr>
          <p:cNvPr id="575" name="Google Shape;575;p29"/>
          <p:cNvSpPr txBox="1"/>
          <p:nvPr/>
        </p:nvSpPr>
        <p:spPr>
          <a:xfrm>
            <a:off x="2178188" y="3031200"/>
            <a:ext cx="2175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latin typeface="Chivo Light"/>
                <a:ea typeface="Chivo Light"/>
                <a:cs typeface="Chivo Light"/>
                <a:sym typeface="Chivo Light"/>
              </a:rPr>
              <a:t>ATUP charges $45-60 per month</a:t>
            </a:r>
            <a:endParaRPr sz="1000">
              <a:solidFill>
                <a:schemeClr val="dk1"/>
              </a:solidFill>
              <a:latin typeface="Chivo Light"/>
              <a:ea typeface="Chivo Light"/>
              <a:cs typeface="Chivo Light"/>
              <a:sym typeface="Chivo Light"/>
            </a:endParaRPr>
          </a:p>
        </p:txBody>
      </p:sp>
      <p:sp>
        <p:nvSpPr>
          <p:cNvPr id="576" name="Google Shape;576;p29"/>
          <p:cNvSpPr/>
          <p:nvPr/>
        </p:nvSpPr>
        <p:spPr>
          <a:xfrm>
            <a:off x="4993913" y="1408950"/>
            <a:ext cx="2313900" cy="232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txBox="1"/>
          <p:nvPr/>
        </p:nvSpPr>
        <p:spPr>
          <a:xfrm>
            <a:off x="5247513" y="1884800"/>
            <a:ext cx="16980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100">
                <a:solidFill>
                  <a:schemeClr val="dk1"/>
                </a:solidFill>
                <a:latin typeface="Chivo"/>
                <a:ea typeface="Chivo"/>
                <a:cs typeface="Chivo"/>
                <a:sym typeface="Chivo"/>
              </a:rPr>
              <a:t>      10</a:t>
            </a:r>
            <a:r>
              <a:rPr b="1" lang="en" sz="3100">
                <a:solidFill>
                  <a:schemeClr val="dk1"/>
                </a:solidFill>
                <a:latin typeface="Chivo"/>
                <a:ea typeface="Chivo"/>
                <a:cs typeface="Chivo"/>
                <a:sym typeface="Chivo"/>
              </a:rPr>
              <a:t>%</a:t>
            </a:r>
            <a:endParaRPr b="1" sz="3100">
              <a:solidFill>
                <a:schemeClr val="dk1"/>
              </a:solidFill>
              <a:latin typeface="Chivo"/>
              <a:ea typeface="Chivo"/>
              <a:cs typeface="Chivo"/>
              <a:sym typeface="Chivo"/>
            </a:endParaRPr>
          </a:p>
        </p:txBody>
      </p:sp>
      <p:sp>
        <p:nvSpPr>
          <p:cNvPr id="578" name="Google Shape;578;p29"/>
          <p:cNvSpPr txBox="1"/>
          <p:nvPr/>
        </p:nvSpPr>
        <p:spPr>
          <a:xfrm>
            <a:off x="5399838" y="2546600"/>
            <a:ext cx="2006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hivo"/>
                <a:ea typeface="Chivo"/>
                <a:cs typeface="Chivo"/>
                <a:sym typeface="Chivo"/>
              </a:rPr>
              <a:t>Transaction fee</a:t>
            </a:r>
            <a:endParaRPr b="1">
              <a:solidFill>
                <a:schemeClr val="dk1"/>
              </a:solidFill>
              <a:latin typeface="Chivo"/>
              <a:ea typeface="Chivo"/>
              <a:cs typeface="Chivo"/>
              <a:sym typeface="Chivo"/>
            </a:endParaRPr>
          </a:p>
        </p:txBody>
      </p:sp>
      <p:sp>
        <p:nvSpPr>
          <p:cNvPr id="579" name="Google Shape;579;p29"/>
          <p:cNvSpPr txBox="1"/>
          <p:nvPr/>
        </p:nvSpPr>
        <p:spPr>
          <a:xfrm>
            <a:off x="5063363" y="3031200"/>
            <a:ext cx="21750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latin typeface="Chivo Light"/>
                <a:ea typeface="Chivo Light"/>
                <a:cs typeface="Chivo Light"/>
                <a:sym typeface="Chivo Light"/>
              </a:rPr>
              <a:t>We make 10% on every transaction made from SMART product  manufacturers</a:t>
            </a:r>
            <a:endParaRPr sz="1000">
              <a:solidFill>
                <a:schemeClr val="dk1"/>
              </a:solidFill>
              <a:latin typeface="Chivo Light"/>
              <a:ea typeface="Chivo Light"/>
              <a:cs typeface="Chivo Light"/>
              <a:sym typeface="Chiv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0"/>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Go-to Market</a:t>
            </a:r>
            <a:endParaRPr/>
          </a:p>
        </p:txBody>
      </p:sp>
      <p:sp>
        <p:nvSpPr>
          <p:cNvPr id="585" name="Google Shape;585;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30"/>
          <p:cNvSpPr txBox="1"/>
          <p:nvPr>
            <p:ph idx="4294967295" type="body"/>
          </p:nvPr>
        </p:nvSpPr>
        <p:spPr>
          <a:xfrm>
            <a:off x="126900" y="1355725"/>
            <a:ext cx="39300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Where does our brand name, </a:t>
            </a:r>
            <a:r>
              <a:rPr b="1" lang="en" sz="1400">
                <a:latin typeface="Chivo"/>
                <a:ea typeface="Chivo"/>
                <a:cs typeface="Chivo"/>
                <a:sym typeface="Chivo"/>
              </a:rPr>
              <a:t>ATUP</a:t>
            </a:r>
            <a:r>
              <a:rPr lang="en" sz="1400"/>
              <a:t>, originate?</a:t>
            </a:r>
            <a:endParaRPr sz="1400"/>
          </a:p>
          <a:p>
            <a:pPr indent="-317500" lvl="0" marL="457200" rtl="0" algn="l">
              <a:lnSpc>
                <a:spcPct val="115000"/>
              </a:lnSpc>
              <a:spcBef>
                <a:spcPts val="0"/>
              </a:spcBef>
              <a:spcAft>
                <a:spcPts val="0"/>
              </a:spcAft>
              <a:buSzPts val="1400"/>
              <a:buChar char="●"/>
            </a:pPr>
            <a:r>
              <a:rPr lang="en" sz="1400"/>
              <a:t>Our </a:t>
            </a:r>
            <a:r>
              <a:rPr b="1" lang="en" sz="1400">
                <a:latin typeface="Chivo"/>
                <a:ea typeface="Chivo"/>
                <a:cs typeface="Chivo"/>
                <a:sym typeface="Chivo"/>
              </a:rPr>
              <a:t>company motive</a:t>
            </a:r>
            <a:r>
              <a:rPr lang="en" sz="1400"/>
              <a:t>: to minimise food waste using smart technology</a:t>
            </a:r>
            <a:endParaRPr sz="1400"/>
          </a:p>
          <a:p>
            <a:pPr indent="-317500" lvl="0" marL="457200" rtl="0" algn="l">
              <a:lnSpc>
                <a:spcPct val="115000"/>
              </a:lnSpc>
              <a:spcBef>
                <a:spcPts val="0"/>
              </a:spcBef>
              <a:spcAft>
                <a:spcPts val="0"/>
              </a:spcAft>
              <a:buSzPts val="1400"/>
              <a:buChar char="●"/>
            </a:pPr>
            <a:r>
              <a:rPr lang="en" sz="1400"/>
              <a:t>At ATUP, we provide </a:t>
            </a:r>
            <a:r>
              <a:rPr b="1" lang="en" sz="1400">
                <a:latin typeface="Chivo"/>
                <a:ea typeface="Chivo"/>
                <a:cs typeface="Chivo"/>
                <a:sym typeface="Chivo"/>
              </a:rPr>
              <a:t>forethought, envisioning</a:t>
            </a:r>
            <a:r>
              <a:rPr lang="en" sz="1400"/>
              <a:t> and a </a:t>
            </a:r>
            <a:r>
              <a:rPr b="1" lang="en" sz="1400">
                <a:latin typeface="Chivo"/>
                <a:ea typeface="Chivo"/>
                <a:cs typeface="Chivo"/>
                <a:sym typeface="Chivo"/>
              </a:rPr>
              <a:t>frugal </a:t>
            </a:r>
            <a:r>
              <a:rPr lang="en" sz="1400"/>
              <a:t>culture</a:t>
            </a:r>
            <a:endParaRPr sz="1400"/>
          </a:p>
        </p:txBody>
      </p:sp>
      <p:pic>
        <p:nvPicPr>
          <p:cNvPr id="587" name="Google Shape;587;p30"/>
          <p:cNvPicPr preferRelativeResize="0"/>
          <p:nvPr/>
        </p:nvPicPr>
        <p:blipFill rotWithShape="1">
          <a:blip r:embed="rId3">
            <a:alphaModFix/>
          </a:blip>
          <a:srcRect b="16722" l="12785" r="0" t="27141"/>
          <a:stretch/>
        </p:blipFill>
        <p:spPr>
          <a:xfrm>
            <a:off x="4120900" y="1406323"/>
            <a:ext cx="4723174" cy="23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593" name="Google Shape;593;p31"/>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Financials</a:t>
            </a:r>
            <a:endParaRPr/>
          </a:p>
        </p:txBody>
      </p:sp>
      <p:sp>
        <p:nvSpPr>
          <p:cNvPr id="594" name="Google Shape;594;p31"/>
          <p:cNvSpPr txBox="1"/>
          <p:nvPr>
            <p:ph idx="4294967295" type="body"/>
          </p:nvPr>
        </p:nvSpPr>
        <p:spPr>
          <a:xfrm>
            <a:off x="126900" y="946075"/>
            <a:ext cx="5368200" cy="393600"/>
          </a:xfrm>
          <a:prstGeom prst="rect">
            <a:avLst/>
          </a:prstGeom>
        </p:spPr>
        <p:txBody>
          <a:bodyPr anchorCtr="0" anchor="t" bIns="91425" lIns="91425" spcFirstLastPara="1" rIns="91425" wrap="square" tIns="91425">
            <a:noAutofit/>
          </a:bodyPr>
          <a:lstStyle/>
          <a:p>
            <a:pPr indent="0" lvl="0" marL="0" rtl="0" algn="l">
              <a:lnSpc>
                <a:spcPct val="274909"/>
              </a:lnSpc>
              <a:spcBef>
                <a:spcPts val="0"/>
              </a:spcBef>
              <a:spcAft>
                <a:spcPts val="0"/>
              </a:spcAft>
              <a:buNone/>
            </a:pPr>
            <a:r>
              <a:rPr lang="en" sz="1400"/>
              <a:t>We are looking for startup cash to reach 3 Lakh Fans</a:t>
            </a:r>
            <a:endParaRPr sz="1400"/>
          </a:p>
        </p:txBody>
      </p:sp>
      <p:sp>
        <p:nvSpPr>
          <p:cNvPr id="595" name="Google Shape;595;p31"/>
          <p:cNvSpPr txBox="1"/>
          <p:nvPr/>
        </p:nvSpPr>
        <p:spPr>
          <a:xfrm>
            <a:off x="354300" y="2141550"/>
            <a:ext cx="13482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chemeClr val="dk1"/>
                </a:solidFill>
                <a:latin typeface="Chivo"/>
                <a:ea typeface="Chivo"/>
                <a:cs typeface="Chivo"/>
                <a:sym typeface="Chivo"/>
              </a:rPr>
              <a:t>65k</a:t>
            </a:r>
            <a:endParaRPr b="1" sz="4000">
              <a:solidFill>
                <a:schemeClr val="dk1"/>
              </a:solidFill>
              <a:latin typeface="Chivo"/>
              <a:ea typeface="Chivo"/>
              <a:cs typeface="Chivo"/>
              <a:sym typeface="Chivo"/>
            </a:endParaRPr>
          </a:p>
          <a:p>
            <a:pPr indent="0" lvl="0" marL="0" rtl="0" algn="ctr">
              <a:lnSpc>
                <a:spcPct val="115000"/>
              </a:lnSpc>
              <a:spcBef>
                <a:spcPts val="0"/>
              </a:spcBef>
              <a:spcAft>
                <a:spcPts val="0"/>
              </a:spcAft>
              <a:buNone/>
            </a:pPr>
            <a:r>
              <a:rPr lang="en">
                <a:solidFill>
                  <a:schemeClr val="dk1"/>
                </a:solidFill>
                <a:latin typeface="Chivo Light"/>
                <a:ea typeface="Chivo Light"/>
                <a:cs typeface="Chivo Light"/>
                <a:sym typeface="Chivo Light"/>
              </a:rPr>
              <a:t>Seed Round</a:t>
            </a:r>
            <a:endParaRPr b="1" sz="2600">
              <a:solidFill>
                <a:schemeClr val="dk1"/>
              </a:solidFill>
              <a:latin typeface="Chivo"/>
              <a:ea typeface="Chivo"/>
              <a:cs typeface="Chivo"/>
              <a:sym typeface="Chivo"/>
            </a:endParaRPr>
          </a:p>
        </p:txBody>
      </p:sp>
      <p:sp>
        <p:nvSpPr>
          <p:cNvPr id="596" name="Google Shape;596;p31"/>
          <p:cNvSpPr txBox="1"/>
          <p:nvPr/>
        </p:nvSpPr>
        <p:spPr>
          <a:xfrm>
            <a:off x="2531550" y="2141550"/>
            <a:ext cx="12903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chemeClr val="dk1"/>
                </a:solidFill>
                <a:latin typeface="Chivo"/>
                <a:ea typeface="Chivo"/>
                <a:cs typeface="Chivo"/>
                <a:sym typeface="Chivo"/>
              </a:rPr>
              <a:t>3L</a:t>
            </a:r>
            <a:endParaRPr b="1" sz="4000">
              <a:solidFill>
                <a:schemeClr val="dk1"/>
              </a:solidFill>
              <a:latin typeface="Chivo"/>
              <a:ea typeface="Chivo"/>
              <a:cs typeface="Chivo"/>
              <a:sym typeface="Chivo"/>
            </a:endParaRPr>
          </a:p>
          <a:p>
            <a:pPr indent="0" lvl="0" marL="0" rtl="0" algn="ctr">
              <a:lnSpc>
                <a:spcPct val="115000"/>
              </a:lnSpc>
              <a:spcBef>
                <a:spcPts val="0"/>
              </a:spcBef>
              <a:spcAft>
                <a:spcPts val="0"/>
              </a:spcAft>
              <a:buNone/>
            </a:pPr>
            <a:r>
              <a:rPr lang="en">
                <a:solidFill>
                  <a:schemeClr val="dk1"/>
                </a:solidFill>
                <a:latin typeface="Chivo Light"/>
                <a:ea typeface="Chivo Light"/>
                <a:cs typeface="Chivo Light"/>
                <a:sym typeface="Chivo Light"/>
              </a:rPr>
              <a:t>Transactions</a:t>
            </a:r>
            <a:endParaRPr b="1" sz="2600">
              <a:solidFill>
                <a:schemeClr val="dk1"/>
              </a:solidFill>
              <a:latin typeface="Chivo"/>
              <a:ea typeface="Chivo"/>
              <a:cs typeface="Chivo"/>
              <a:sym typeface="Chivo"/>
            </a:endParaRPr>
          </a:p>
        </p:txBody>
      </p:sp>
      <p:sp>
        <p:nvSpPr>
          <p:cNvPr id="597" name="Google Shape;597;p31"/>
          <p:cNvSpPr txBox="1"/>
          <p:nvPr/>
        </p:nvSpPr>
        <p:spPr>
          <a:xfrm>
            <a:off x="4650900" y="2141550"/>
            <a:ext cx="20502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chemeClr val="dk1"/>
                </a:solidFill>
                <a:latin typeface="Chivo"/>
                <a:ea typeface="Chivo"/>
                <a:cs typeface="Chivo"/>
                <a:sym typeface="Chivo"/>
              </a:rPr>
              <a:t>3.9L</a:t>
            </a:r>
            <a:endParaRPr b="1" sz="4000">
              <a:solidFill>
                <a:schemeClr val="dk1"/>
              </a:solidFill>
              <a:latin typeface="Chivo"/>
              <a:ea typeface="Chivo"/>
              <a:cs typeface="Chivo"/>
              <a:sym typeface="Chivo"/>
            </a:endParaRPr>
          </a:p>
          <a:p>
            <a:pPr indent="0" lvl="0" marL="0" rtl="0" algn="ctr">
              <a:lnSpc>
                <a:spcPct val="115000"/>
              </a:lnSpc>
              <a:spcBef>
                <a:spcPts val="0"/>
              </a:spcBef>
              <a:spcAft>
                <a:spcPts val="0"/>
              </a:spcAft>
              <a:buNone/>
            </a:pPr>
            <a:r>
              <a:rPr lang="en">
                <a:solidFill>
                  <a:schemeClr val="dk1"/>
                </a:solidFill>
                <a:latin typeface="Chivo Light"/>
                <a:ea typeface="Chivo Light"/>
                <a:cs typeface="Chivo Light"/>
                <a:sym typeface="Chivo Light"/>
              </a:rPr>
              <a:t>Revenue over 5 Yrs</a:t>
            </a:r>
            <a:endParaRPr b="1" sz="2600">
              <a:solidFill>
                <a:schemeClr val="dk1"/>
              </a:solidFill>
              <a:latin typeface="Chivo"/>
              <a:ea typeface="Chivo"/>
              <a:cs typeface="Chivo"/>
              <a:sym typeface="Chivo"/>
            </a:endParaRPr>
          </a:p>
        </p:txBody>
      </p:sp>
      <p:sp>
        <p:nvSpPr>
          <p:cNvPr id="598" name="Google Shape;598;p31"/>
          <p:cNvSpPr txBox="1"/>
          <p:nvPr>
            <p:ph idx="4294967295" type="body"/>
          </p:nvPr>
        </p:nvSpPr>
        <p:spPr>
          <a:xfrm>
            <a:off x="126900" y="4683900"/>
            <a:ext cx="5368200" cy="393600"/>
          </a:xfrm>
          <a:prstGeom prst="rect">
            <a:avLst/>
          </a:prstGeom>
        </p:spPr>
        <p:txBody>
          <a:bodyPr anchorCtr="0" anchor="t" bIns="91425" lIns="91425" spcFirstLastPara="1" rIns="91425" wrap="square" tIns="91425">
            <a:noAutofit/>
          </a:bodyPr>
          <a:lstStyle/>
          <a:p>
            <a:pPr indent="0" lvl="0" marL="0" rtl="0" algn="l">
              <a:lnSpc>
                <a:spcPct val="274909"/>
              </a:lnSpc>
              <a:spcBef>
                <a:spcPts val="0"/>
              </a:spcBef>
              <a:spcAft>
                <a:spcPts val="0"/>
              </a:spcAft>
              <a:buNone/>
            </a:pPr>
            <a:r>
              <a:rPr lang="en" sz="1400"/>
              <a:t>Break even point between 4-5 years</a:t>
            </a:r>
            <a:endParaRPr sz="1400"/>
          </a:p>
        </p:txBody>
      </p:sp>
      <p:sp>
        <p:nvSpPr>
          <p:cNvPr id="599" name="Google Shape;599;p31"/>
          <p:cNvSpPr txBox="1"/>
          <p:nvPr/>
        </p:nvSpPr>
        <p:spPr>
          <a:xfrm rot="1239">
            <a:off x="5339959" y="4512415"/>
            <a:ext cx="33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hivo"/>
                <a:ea typeface="Chivo"/>
                <a:cs typeface="Chivo"/>
                <a:sym typeface="Chivo"/>
              </a:rPr>
              <a:t>In US dollars $</a:t>
            </a:r>
            <a:endParaRPr b="1">
              <a:latin typeface="Chivo"/>
              <a:ea typeface="Chivo"/>
              <a:cs typeface="Chivo"/>
              <a:sym typeface="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605" name="Google Shape;605;p32"/>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Financials</a:t>
            </a:r>
            <a:endParaRPr/>
          </a:p>
        </p:txBody>
      </p:sp>
      <p:graphicFrame>
        <p:nvGraphicFramePr>
          <p:cNvPr id="606" name="Google Shape;606;p32"/>
          <p:cNvGraphicFramePr/>
          <p:nvPr/>
        </p:nvGraphicFramePr>
        <p:xfrm>
          <a:off x="749925" y="946075"/>
          <a:ext cx="3000000" cy="3000000"/>
        </p:xfrm>
        <a:graphic>
          <a:graphicData uri="http://schemas.openxmlformats.org/drawingml/2006/table">
            <a:tbl>
              <a:tblPr>
                <a:noFill/>
                <a:tableStyleId>{28A1FD2D-4EAB-4006-93EC-82BF75C040D6}</a:tableStyleId>
              </a:tblPr>
              <a:tblGrid>
                <a:gridCol w="2623275"/>
                <a:gridCol w="2616025"/>
              </a:tblGrid>
              <a:tr h="100000">
                <a:tc>
                  <a:txBody>
                    <a:bodyPr/>
                    <a:lstStyle/>
                    <a:p>
                      <a:pPr indent="0" lvl="0" marL="0" rtl="0" algn="ctr">
                        <a:lnSpc>
                          <a:spcPct val="115000"/>
                        </a:lnSpc>
                        <a:spcBef>
                          <a:spcPts val="0"/>
                        </a:spcBef>
                        <a:spcAft>
                          <a:spcPts val="0"/>
                        </a:spcAft>
                        <a:buNone/>
                      </a:pPr>
                      <a:r>
                        <a:rPr b="1" lang="en">
                          <a:solidFill>
                            <a:srgbClr val="65677F"/>
                          </a:solidFill>
                          <a:latin typeface="Calibri"/>
                          <a:ea typeface="Calibri"/>
                          <a:cs typeface="Calibri"/>
                          <a:sym typeface="Calibri"/>
                        </a:rPr>
                        <a:t>Activities</a:t>
                      </a:r>
                      <a:endParaRPr b="1">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b="1" lang="en">
                          <a:solidFill>
                            <a:srgbClr val="65677F"/>
                          </a:solidFill>
                          <a:latin typeface="Calibri"/>
                          <a:ea typeface="Calibri"/>
                          <a:cs typeface="Calibri"/>
                          <a:sym typeface="Calibri"/>
                        </a:rPr>
                        <a:t>Cost</a:t>
                      </a:r>
                      <a:endParaRPr b="1">
                        <a:solidFill>
                          <a:srgbClr val="65677F"/>
                        </a:solidFill>
                        <a:latin typeface="Calibri"/>
                        <a:ea typeface="Calibri"/>
                        <a:cs typeface="Calibri"/>
                        <a:sym typeface="Calibri"/>
                      </a:endParaRPr>
                    </a:p>
                  </a:txBody>
                  <a:tcPr marT="91425" marB="91425" marR="91425" marL="91425"/>
                </a:tc>
              </a:tr>
              <a:tr h="371725">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For Developing website &amp; APP</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15k</a:t>
                      </a:r>
                      <a:endParaRPr>
                        <a:solidFill>
                          <a:srgbClr val="65677F"/>
                        </a:solidFill>
                        <a:latin typeface="Calibri"/>
                        <a:ea typeface="Calibri"/>
                        <a:cs typeface="Calibri"/>
                        <a:sym typeface="Calibri"/>
                      </a:endParaRPr>
                    </a:p>
                  </a:txBody>
                  <a:tcPr marT="91425" marB="91425" marR="91425" marL="91425"/>
                </a:tc>
              </a:tr>
              <a:tr h="100000">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Employee Salaries</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15k</a:t>
                      </a:r>
                      <a:endParaRPr>
                        <a:solidFill>
                          <a:srgbClr val="65677F"/>
                        </a:solidFill>
                        <a:latin typeface="Calibri"/>
                        <a:ea typeface="Calibri"/>
                        <a:cs typeface="Calibri"/>
                        <a:sym typeface="Calibri"/>
                      </a:endParaRPr>
                    </a:p>
                  </a:txBody>
                  <a:tcPr marT="91425" marB="91425" marR="91425" marL="91425"/>
                </a:tc>
              </a:tr>
              <a:tr h="161675">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General </a:t>
                      </a:r>
                      <a:r>
                        <a:rPr lang="en">
                          <a:solidFill>
                            <a:srgbClr val="65677F"/>
                          </a:solidFill>
                          <a:latin typeface="Calibri"/>
                          <a:ea typeface="Calibri"/>
                          <a:cs typeface="Calibri"/>
                          <a:sym typeface="Calibri"/>
                        </a:rPr>
                        <a:t>Administrative</a:t>
                      </a:r>
                      <a:r>
                        <a:rPr lang="en">
                          <a:solidFill>
                            <a:srgbClr val="65677F"/>
                          </a:solidFill>
                          <a:latin typeface="Calibri"/>
                          <a:ea typeface="Calibri"/>
                          <a:cs typeface="Calibri"/>
                          <a:sym typeface="Calibri"/>
                        </a:rPr>
                        <a:t> Cost</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5k</a:t>
                      </a:r>
                      <a:endParaRPr>
                        <a:solidFill>
                          <a:srgbClr val="65677F"/>
                        </a:solidFill>
                        <a:latin typeface="Calibri"/>
                        <a:ea typeface="Calibri"/>
                        <a:cs typeface="Calibri"/>
                        <a:sym typeface="Calibri"/>
                      </a:endParaRPr>
                    </a:p>
                  </a:txBody>
                  <a:tcPr marT="91425" marB="91425" marR="91425" marL="91425"/>
                </a:tc>
              </a:tr>
              <a:tr h="100000">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Marketing &amp; Promotion for 5 years</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20k</a:t>
                      </a:r>
                      <a:endParaRPr>
                        <a:solidFill>
                          <a:srgbClr val="65677F"/>
                        </a:solidFill>
                        <a:latin typeface="Calibri"/>
                        <a:ea typeface="Calibri"/>
                        <a:cs typeface="Calibri"/>
                        <a:sym typeface="Calibri"/>
                      </a:endParaRPr>
                    </a:p>
                  </a:txBody>
                  <a:tcPr marT="91425" marB="91425" marR="91425" marL="91425"/>
                </a:tc>
              </a:tr>
              <a:tr h="100000">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Research &amp; Development</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5k</a:t>
                      </a:r>
                      <a:endParaRPr>
                        <a:solidFill>
                          <a:srgbClr val="65677F"/>
                        </a:solidFill>
                        <a:latin typeface="Calibri"/>
                        <a:ea typeface="Calibri"/>
                        <a:cs typeface="Calibri"/>
                        <a:sym typeface="Calibri"/>
                      </a:endParaRPr>
                    </a:p>
                  </a:txBody>
                  <a:tcPr marT="91425" marB="91425" marR="91425" marL="91425"/>
                </a:tc>
              </a:tr>
              <a:tr h="100000">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Miscellaneous</a:t>
                      </a:r>
                      <a:endParaRPr>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
                          <a:solidFill>
                            <a:srgbClr val="65677F"/>
                          </a:solidFill>
                          <a:latin typeface="Calibri"/>
                          <a:ea typeface="Calibri"/>
                          <a:cs typeface="Calibri"/>
                          <a:sym typeface="Calibri"/>
                        </a:rPr>
                        <a:t>5k</a:t>
                      </a:r>
                      <a:endParaRPr>
                        <a:solidFill>
                          <a:srgbClr val="65677F"/>
                        </a:solidFill>
                        <a:latin typeface="Calibri"/>
                        <a:ea typeface="Calibri"/>
                        <a:cs typeface="Calibri"/>
                        <a:sym typeface="Calibri"/>
                      </a:endParaRPr>
                    </a:p>
                  </a:txBody>
                  <a:tcPr marT="91425" marB="91425" marR="91425" marL="91425"/>
                </a:tc>
              </a:tr>
              <a:tr h="1038225">
                <a:tc>
                  <a:txBody>
                    <a:bodyPr/>
                    <a:lstStyle/>
                    <a:p>
                      <a:pPr indent="0" lvl="0" marL="0" rtl="0" algn="ctr">
                        <a:lnSpc>
                          <a:spcPct val="115000"/>
                        </a:lnSpc>
                        <a:spcBef>
                          <a:spcPts val="0"/>
                        </a:spcBef>
                        <a:spcAft>
                          <a:spcPts val="0"/>
                        </a:spcAft>
                        <a:buNone/>
                      </a:pPr>
                      <a:r>
                        <a:rPr b="1" lang="en">
                          <a:solidFill>
                            <a:srgbClr val="65677F"/>
                          </a:solidFill>
                          <a:latin typeface="Calibri"/>
                          <a:ea typeface="Calibri"/>
                          <a:cs typeface="Calibri"/>
                          <a:sym typeface="Calibri"/>
                        </a:rPr>
                        <a:t>Total</a:t>
                      </a:r>
                      <a:endParaRPr b="1">
                        <a:solidFill>
                          <a:srgbClr val="65677F"/>
                        </a:solidFill>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b="1" lang="en">
                          <a:solidFill>
                            <a:srgbClr val="65677F"/>
                          </a:solidFill>
                          <a:latin typeface="Calibri"/>
                          <a:ea typeface="Calibri"/>
                          <a:cs typeface="Calibri"/>
                          <a:sym typeface="Calibri"/>
                        </a:rPr>
                        <a:t>65,000</a:t>
                      </a:r>
                      <a:endParaRPr b="1">
                        <a:solidFill>
                          <a:srgbClr val="65677F"/>
                        </a:solidFill>
                        <a:latin typeface="Calibri"/>
                        <a:ea typeface="Calibri"/>
                        <a:cs typeface="Calibri"/>
                        <a:sym typeface="Calibri"/>
                      </a:endParaRPr>
                    </a:p>
                  </a:txBody>
                  <a:tcPr marT="91425" marB="91425" marR="91425" marL="91425"/>
                </a:tc>
              </a:tr>
            </a:tbl>
          </a:graphicData>
        </a:graphic>
      </p:graphicFrame>
      <p:sp>
        <p:nvSpPr>
          <p:cNvPr id="607" name="Google Shape;607;p32"/>
          <p:cNvSpPr txBox="1"/>
          <p:nvPr/>
        </p:nvSpPr>
        <p:spPr>
          <a:xfrm>
            <a:off x="5427425" y="4673925"/>
            <a:ext cx="24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hivo"/>
                <a:ea typeface="Chivo"/>
                <a:cs typeface="Chivo"/>
                <a:sym typeface="Chivo"/>
              </a:rPr>
              <a:t>In US dollars $</a:t>
            </a:r>
            <a:endParaRPr b="1">
              <a:latin typeface="Chivo"/>
              <a:ea typeface="Chivo"/>
              <a:cs typeface="Chivo"/>
              <a:sym typeface="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3"/>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Fundraising Information </a:t>
            </a:r>
            <a:endParaRPr/>
          </a:p>
        </p:txBody>
      </p:sp>
      <p:sp>
        <p:nvSpPr>
          <p:cNvPr id="613" name="Google Shape;613;p3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33"/>
          <p:cNvSpPr txBox="1"/>
          <p:nvPr>
            <p:ph idx="4294967295" type="body"/>
          </p:nvPr>
        </p:nvSpPr>
        <p:spPr>
          <a:xfrm>
            <a:off x="126900" y="1355725"/>
            <a:ext cx="39300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Initial</a:t>
            </a:r>
            <a:r>
              <a:rPr lang="en" sz="1400"/>
              <a:t> investment of </a:t>
            </a:r>
            <a:r>
              <a:rPr b="1" lang="en" sz="1400">
                <a:latin typeface="Chivo"/>
                <a:ea typeface="Chivo"/>
                <a:cs typeface="Chivo"/>
                <a:sym typeface="Chivo"/>
              </a:rPr>
              <a:t>$65k</a:t>
            </a:r>
            <a:endParaRPr b="1" sz="1400">
              <a:latin typeface="Chivo"/>
              <a:ea typeface="Chivo"/>
              <a:cs typeface="Chivo"/>
              <a:sym typeface="Chivo"/>
            </a:endParaRPr>
          </a:p>
          <a:p>
            <a:pPr indent="-317500" lvl="0" marL="457200" rtl="0" algn="l">
              <a:lnSpc>
                <a:spcPct val="115000"/>
              </a:lnSpc>
              <a:spcBef>
                <a:spcPts val="0"/>
              </a:spcBef>
              <a:spcAft>
                <a:spcPts val="0"/>
              </a:spcAft>
              <a:buSzPts val="1400"/>
              <a:buChar char="●"/>
            </a:pPr>
            <a:r>
              <a:rPr lang="en" sz="1400"/>
              <a:t>Revenue is generated via a </a:t>
            </a:r>
            <a:r>
              <a:rPr b="1" lang="en" sz="1400">
                <a:latin typeface="Chivo"/>
                <a:ea typeface="Chivo"/>
                <a:cs typeface="Chivo"/>
                <a:sym typeface="Chivo"/>
              </a:rPr>
              <a:t>subscription </a:t>
            </a:r>
            <a:r>
              <a:rPr lang="en" sz="1400"/>
              <a:t>basis</a:t>
            </a:r>
            <a:endParaRPr sz="1400"/>
          </a:p>
          <a:p>
            <a:pPr indent="-317500" lvl="0" marL="457200" rtl="0" algn="l">
              <a:lnSpc>
                <a:spcPct val="115000"/>
              </a:lnSpc>
              <a:spcBef>
                <a:spcPts val="0"/>
              </a:spcBef>
              <a:spcAft>
                <a:spcPts val="0"/>
              </a:spcAft>
              <a:buSzPts val="1400"/>
              <a:buFont typeface="Chivo"/>
              <a:buChar char="●"/>
            </a:pPr>
            <a:r>
              <a:rPr b="1" lang="en" sz="1400">
                <a:latin typeface="Chivo"/>
                <a:ea typeface="Chivo"/>
                <a:cs typeface="Chivo"/>
                <a:sym typeface="Chivo"/>
              </a:rPr>
              <a:t>Return on investment </a:t>
            </a:r>
            <a:endParaRPr b="1" sz="1400">
              <a:latin typeface="Chivo"/>
              <a:ea typeface="Chivo"/>
              <a:cs typeface="Chivo"/>
              <a:sym typeface="Chivo"/>
            </a:endParaRPr>
          </a:p>
        </p:txBody>
      </p:sp>
      <p:pic>
        <p:nvPicPr>
          <p:cNvPr id="615" name="Google Shape;615;p33"/>
          <p:cNvPicPr preferRelativeResize="0"/>
          <p:nvPr/>
        </p:nvPicPr>
        <p:blipFill>
          <a:blip r:embed="rId3">
            <a:alphaModFix/>
          </a:blip>
          <a:stretch>
            <a:fillRect/>
          </a:stretch>
        </p:blipFill>
        <p:spPr>
          <a:xfrm>
            <a:off x="3732200" y="1226725"/>
            <a:ext cx="4782302" cy="26900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6"/>
          <p:cNvSpPr txBox="1"/>
          <p:nvPr>
            <p:ph type="ctrTitle"/>
          </p:nvPr>
        </p:nvSpPr>
        <p:spPr>
          <a:xfrm>
            <a:off x="1676400" y="1412350"/>
            <a:ext cx="4637700" cy="231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621" name="Google Shape;621;p34"/>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Brand </a:t>
            </a:r>
            <a:r>
              <a:rPr lang="en"/>
              <a:t>Direction</a:t>
            </a:r>
            <a:endParaRPr/>
          </a:p>
        </p:txBody>
      </p:sp>
      <p:sp>
        <p:nvSpPr>
          <p:cNvPr id="622" name="Google Shape;622;p34"/>
          <p:cNvSpPr txBox="1"/>
          <p:nvPr>
            <p:ph idx="4294967295" type="body"/>
          </p:nvPr>
        </p:nvSpPr>
        <p:spPr>
          <a:xfrm>
            <a:off x="126900" y="1355725"/>
            <a:ext cx="34443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Our proposal supports the </a:t>
            </a:r>
            <a:r>
              <a:rPr b="1" lang="en" sz="1400">
                <a:latin typeface="Chivo"/>
                <a:ea typeface="Chivo"/>
                <a:cs typeface="Chivo"/>
                <a:sym typeface="Chivo"/>
              </a:rPr>
              <a:t>UN's goal</a:t>
            </a:r>
            <a:r>
              <a:rPr lang="en" sz="1400"/>
              <a:t> to halve global food waste by 2030</a:t>
            </a:r>
            <a:endParaRPr sz="1400"/>
          </a:p>
          <a:p>
            <a:pPr indent="-317500" lvl="0" marL="457200" rtl="0" algn="l">
              <a:lnSpc>
                <a:spcPct val="115000"/>
              </a:lnSpc>
              <a:spcBef>
                <a:spcPts val="0"/>
              </a:spcBef>
              <a:spcAft>
                <a:spcPts val="0"/>
              </a:spcAft>
              <a:buSzPts val="1400"/>
              <a:buChar char="●"/>
            </a:pPr>
            <a:r>
              <a:rPr lang="en" sz="1400"/>
              <a:t>We will </a:t>
            </a:r>
            <a:r>
              <a:rPr b="1" lang="en" sz="1400">
                <a:latin typeface="Chivo"/>
                <a:ea typeface="Chivo"/>
                <a:cs typeface="Chivo"/>
                <a:sym typeface="Chivo"/>
              </a:rPr>
              <a:t>invest in more advanced technologies</a:t>
            </a:r>
            <a:r>
              <a:rPr lang="en" sz="1400"/>
              <a:t> and </a:t>
            </a:r>
            <a:r>
              <a:rPr b="1" lang="en" sz="1400">
                <a:latin typeface="Chivo"/>
                <a:ea typeface="Chivo"/>
                <a:cs typeface="Chivo"/>
                <a:sym typeface="Chivo"/>
              </a:rPr>
              <a:t>partner with developers</a:t>
            </a:r>
            <a:r>
              <a:rPr lang="en" sz="1400"/>
              <a:t> to create more effective solutions that address clients' specific needs</a:t>
            </a:r>
            <a:endParaRPr sz="1400"/>
          </a:p>
        </p:txBody>
      </p:sp>
      <p:sp>
        <p:nvSpPr>
          <p:cNvPr id="623" name="Google Shape;623;p34"/>
          <p:cNvSpPr txBox="1"/>
          <p:nvPr>
            <p:ph type="title"/>
          </p:nvPr>
        </p:nvSpPr>
        <p:spPr>
          <a:xfrm>
            <a:off x="126900" y="49832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Potential for Growth</a:t>
            </a:r>
            <a:endParaRPr b="1" sz="2000"/>
          </a:p>
        </p:txBody>
      </p:sp>
      <p:pic>
        <p:nvPicPr>
          <p:cNvPr id="624" name="Google Shape;624;p34"/>
          <p:cNvPicPr preferRelativeResize="0"/>
          <p:nvPr/>
        </p:nvPicPr>
        <p:blipFill>
          <a:blip r:embed="rId3">
            <a:alphaModFix/>
          </a:blip>
          <a:stretch>
            <a:fillRect/>
          </a:stretch>
        </p:blipFill>
        <p:spPr>
          <a:xfrm>
            <a:off x="3893900" y="1568331"/>
            <a:ext cx="5070375" cy="23872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630" name="Google Shape;630;p35"/>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Brand Direction</a:t>
            </a:r>
            <a:endParaRPr/>
          </a:p>
        </p:txBody>
      </p:sp>
      <p:sp>
        <p:nvSpPr>
          <p:cNvPr id="631" name="Google Shape;631;p35"/>
          <p:cNvSpPr txBox="1"/>
          <p:nvPr>
            <p:ph type="title"/>
          </p:nvPr>
        </p:nvSpPr>
        <p:spPr>
          <a:xfrm>
            <a:off x="126900" y="49292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Pioneering SMART Food Waste Solutions</a:t>
            </a:r>
            <a:endParaRPr b="1" sz="2000"/>
          </a:p>
        </p:txBody>
      </p:sp>
      <p:pic>
        <p:nvPicPr>
          <p:cNvPr id="632" name="Google Shape;632;p35"/>
          <p:cNvPicPr preferRelativeResize="0"/>
          <p:nvPr/>
        </p:nvPicPr>
        <p:blipFill>
          <a:blip r:embed="rId3">
            <a:alphaModFix/>
          </a:blip>
          <a:stretch>
            <a:fillRect/>
          </a:stretch>
        </p:blipFill>
        <p:spPr>
          <a:xfrm>
            <a:off x="772750" y="1635488"/>
            <a:ext cx="3189399" cy="1775951"/>
          </a:xfrm>
          <a:prstGeom prst="rect">
            <a:avLst/>
          </a:prstGeom>
          <a:noFill/>
          <a:ln>
            <a:noFill/>
          </a:ln>
        </p:spPr>
      </p:pic>
      <p:sp>
        <p:nvSpPr>
          <p:cNvPr id="633" name="Google Shape;633;p35"/>
          <p:cNvSpPr/>
          <p:nvPr/>
        </p:nvSpPr>
        <p:spPr>
          <a:xfrm>
            <a:off x="1029450" y="3571663"/>
            <a:ext cx="2676000" cy="316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hadows Into Light Two"/>
                <a:ea typeface="Shadows Into Light Two"/>
                <a:cs typeface="Shadows Into Light Two"/>
                <a:sym typeface="Shadows Into Light Two"/>
              </a:rPr>
              <a:t>Artificial Intelligence Nose</a:t>
            </a:r>
            <a:endParaRPr>
              <a:latin typeface="Shadows Into Light Two"/>
              <a:ea typeface="Shadows Into Light Two"/>
              <a:cs typeface="Shadows Into Light Two"/>
              <a:sym typeface="Shadows Into Light Two"/>
            </a:endParaRPr>
          </a:p>
        </p:txBody>
      </p:sp>
      <p:sp>
        <p:nvSpPr>
          <p:cNvPr id="634" name="Google Shape;634;p35"/>
          <p:cNvSpPr txBox="1"/>
          <p:nvPr>
            <p:ph idx="4294967295" type="body"/>
          </p:nvPr>
        </p:nvSpPr>
        <p:spPr>
          <a:xfrm>
            <a:off x="4548950" y="1355725"/>
            <a:ext cx="41193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Role of the </a:t>
            </a:r>
            <a:r>
              <a:rPr b="1" lang="en" sz="1400">
                <a:latin typeface="Chivo"/>
                <a:ea typeface="Chivo"/>
                <a:cs typeface="Chivo"/>
                <a:sym typeface="Chivo"/>
              </a:rPr>
              <a:t>CTO</a:t>
            </a:r>
            <a:endParaRPr b="1" sz="1400">
              <a:latin typeface="Chivo"/>
              <a:ea typeface="Chivo"/>
              <a:cs typeface="Chivo"/>
              <a:sym typeface="Chivo"/>
            </a:endParaRPr>
          </a:p>
          <a:p>
            <a:pPr indent="-317500" lvl="1" marL="914400" rtl="0" algn="l">
              <a:lnSpc>
                <a:spcPct val="115000"/>
              </a:lnSpc>
              <a:spcBef>
                <a:spcPts val="0"/>
              </a:spcBef>
              <a:spcAft>
                <a:spcPts val="0"/>
              </a:spcAft>
              <a:buSzPts val="1400"/>
              <a:buChar char="○"/>
            </a:pPr>
            <a:r>
              <a:rPr lang="en" sz="1400"/>
              <a:t>At the forefront of </a:t>
            </a:r>
            <a:r>
              <a:rPr b="1" lang="en" sz="1400">
                <a:latin typeface="Chivo"/>
                <a:ea typeface="Chivo"/>
                <a:cs typeface="Chivo"/>
                <a:sym typeface="Chivo"/>
              </a:rPr>
              <a:t>emerging technology</a:t>
            </a:r>
            <a:endParaRPr b="1" sz="1400">
              <a:latin typeface="Chivo"/>
              <a:ea typeface="Chivo"/>
              <a:cs typeface="Chivo"/>
              <a:sym typeface="Chivo"/>
            </a:endParaRPr>
          </a:p>
          <a:p>
            <a:pPr indent="-317500" lvl="1" marL="914400" rtl="0" algn="l">
              <a:lnSpc>
                <a:spcPct val="115000"/>
              </a:lnSpc>
              <a:spcBef>
                <a:spcPts val="0"/>
              </a:spcBef>
              <a:spcAft>
                <a:spcPts val="0"/>
              </a:spcAft>
              <a:buSzPts val="1400"/>
              <a:buChar char="○"/>
            </a:pPr>
            <a:r>
              <a:rPr lang="en" sz="1400"/>
              <a:t>Seeking </a:t>
            </a:r>
            <a:r>
              <a:rPr b="1" lang="en" sz="1400">
                <a:latin typeface="Chivo"/>
                <a:ea typeface="Chivo"/>
                <a:cs typeface="Chivo"/>
                <a:sym typeface="Chivo"/>
              </a:rPr>
              <a:t>opportunities</a:t>
            </a:r>
            <a:endParaRPr b="1" sz="1400">
              <a:latin typeface="Chivo"/>
              <a:ea typeface="Chivo"/>
              <a:cs typeface="Chivo"/>
              <a:sym typeface="Chivo"/>
            </a:endParaRPr>
          </a:p>
          <a:p>
            <a:pPr indent="-317500" lvl="1" marL="914400" rtl="0" algn="l">
              <a:lnSpc>
                <a:spcPct val="115000"/>
              </a:lnSpc>
              <a:spcBef>
                <a:spcPts val="0"/>
              </a:spcBef>
              <a:spcAft>
                <a:spcPts val="0"/>
              </a:spcAft>
              <a:buSzPts val="1400"/>
              <a:buFont typeface="Chivo"/>
              <a:buChar char="○"/>
            </a:pPr>
            <a:r>
              <a:rPr lang="en" sz="1400"/>
              <a:t>Pushing </a:t>
            </a:r>
            <a:r>
              <a:rPr b="1" lang="en" sz="1400">
                <a:latin typeface="Chivo"/>
                <a:ea typeface="Chivo"/>
                <a:cs typeface="Chivo"/>
                <a:sym typeface="Chivo"/>
              </a:rPr>
              <a:t>sustainability</a:t>
            </a:r>
            <a:endParaRPr b="1" sz="1400">
              <a:latin typeface="Chivo"/>
              <a:ea typeface="Chivo"/>
              <a:cs typeface="Chivo"/>
              <a:sym typeface="Chivo"/>
            </a:endParaRPr>
          </a:p>
          <a:p>
            <a:pPr indent="-317500" lvl="1" marL="914400" rtl="0" algn="l">
              <a:lnSpc>
                <a:spcPct val="115000"/>
              </a:lnSpc>
              <a:spcBef>
                <a:spcPts val="0"/>
              </a:spcBef>
              <a:spcAft>
                <a:spcPts val="0"/>
              </a:spcAft>
              <a:buSzPts val="1400"/>
              <a:buChar char="○"/>
            </a:pPr>
            <a:r>
              <a:rPr lang="en" sz="1400"/>
              <a:t>Driving </a:t>
            </a:r>
            <a:r>
              <a:rPr b="1" lang="en" sz="1400">
                <a:latin typeface="Chivo"/>
                <a:ea typeface="Chivo"/>
                <a:cs typeface="Chivo"/>
                <a:sym typeface="Chivo"/>
              </a:rPr>
              <a:t>innovation </a:t>
            </a:r>
            <a:r>
              <a:rPr lang="en" sz="1400"/>
              <a:t>in this market</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38" name="Shape 638"/>
        <p:cNvGrpSpPr/>
        <p:nvPr/>
      </p:nvGrpSpPr>
      <p:grpSpPr>
        <a:xfrm>
          <a:off x="0" y="0"/>
          <a:ext cx="0" cy="0"/>
          <a:chOff x="0" y="0"/>
          <a:chExt cx="0" cy="0"/>
        </a:xfrm>
      </p:grpSpPr>
      <p:sp>
        <p:nvSpPr>
          <p:cNvPr id="639" name="Google Shape;639;p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36"/>
          <p:cNvSpPr txBox="1"/>
          <p:nvPr>
            <p:ph idx="4294967295" type="ctrTitle"/>
          </p:nvPr>
        </p:nvSpPr>
        <p:spPr>
          <a:xfrm>
            <a:off x="1697400" y="668950"/>
            <a:ext cx="5749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lt1"/>
                </a:solidFill>
              </a:rPr>
              <a:t>Closing </a:t>
            </a:r>
            <a:r>
              <a:rPr lang="en" sz="6000">
                <a:solidFill>
                  <a:schemeClr val="lt1"/>
                </a:solidFill>
              </a:rPr>
              <a:t>Remarks</a:t>
            </a:r>
            <a:endParaRPr sz="6000">
              <a:solidFill>
                <a:schemeClr val="lt1"/>
              </a:solidFill>
            </a:endParaRPr>
          </a:p>
        </p:txBody>
      </p:sp>
      <p:sp>
        <p:nvSpPr>
          <p:cNvPr id="641" name="Google Shape;641;p36"/>
          <p:cNvSpPr txBox="1"/>
          <p:nvPr>
            <p:ph idx="4294967295" type="subTitle"/>
          </p:nvPr>
        </p:nvSpPr>
        <p:spPr>
          <a:xfrm>
            <a:off x="2140050" y="1792325"/>
            <a:ext cx="4863900" cy="48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latin typeface="Chivo"/>
                <a:ea typeface="Chivo"/>
                <a:cs typeface="Chivo"/>
                <a:sym typeface="Chivo"/>
              </a:rPr>
              <a:t>Unique Selling Points</a:t>
            </a:r>
            <a:endParaRPr b="1" sz="1800">
              <a:latin typeface="Chivo"/>
              <a:ea typeface="Chivo"/>
              <a:cs typeface="Chivo"/>
              <a:sym typeface="Chivo"/>
            </a:endParaRPr>
          </a:p>
          <a:p>
            <a:pPr indent="0" lvl="0" marL="0" rtl="0" algn="ctr">
              <a:spcBef>
                <a:spcPts val="600"/>
              </a:spcBef>
              <a:spcAft>
                <a:spcPts val="0"/>
              </a:spcAft>
              <a:buClr>
                <a:schemeClr val="dk1"/>
              </a:buClr>
              <a:buSzPts val="1100"/>
              <a:buFont typeface="Arial"/>
              <a:buNone/>
            </a:pPr>
            <a:r>
              <a:t/>
            </a:r>
            <a:endParaRPr b="1" sz="1800"/>
          </a:p>
        </p:txBody>
      </p:sp>
      <p:sp>
        <p:nvSpPr>
          <p:cNvPr id="642" name="Google Shape;642;p36"/>
          <p:cNvSpPr txBox="1"/>
          <p:nvPr>
            <p:ph idx="4294967295" type="body"/>
          </p:nvPr>
        </p:nvSpPr>
        <p:spPr>
          <a:xfrm>
            <a:off x="698650" y="3542225"/>
            <a:ext cx="1947000" cy="152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sz="1400"/>
              <a:t>Upholds the Qualities of a Circular Bio-Economy</a:t>
            </a:r>
            <a:endParaRPr sz="1400"/>
          </a:p>
        </p:txBody>
      </p:sp>
      <p:pic>
        <p:nvPicPr>
          <p:cNvPr id="643" name="Google Shape;643;p36"/>
          <p:cNvPicPr preferRelativeResize="0"/>
          <p:nvPr/>
        </p:nvPicPr>
        <p:blipFill rotWithShape="1">
          <a:blip r:embed="rId3">
            <a:alphaModFix/>
          </a:blip>
          <a:srcRect b="21402" l="0" r="0" t="0"/>
          <a:stretch/>
        </p:blipFill>
        <p:spPr>
          <a:xfrm>
            <a:off x="934362" y="2382425"/>
            <a:ext cx="1475589" cy="1159800"/>
          </a:xfrm>
          <a:prstGeom prst="rect">
            <a:avLst/>
          </a:prstGeom>
          <a:noFill/>
          <a:ln>
            <a:noFill/>
          </a:ln>
        </p:spPr>
      </p:pic>
      <p:pic>
        <p:nvPicPr>
          <p:cNvPr id="644" name="Google Shape;644;p36"/>
          <p:cNvPicPr preferRelativeResize="0"/>
          <p:nvPr/>
        </p:nvPicPr>
        <p:blipFill rotWithShape="1">
          <a:blip r:embed="rId4">
            <a:alphaModFix/>
          </a:blip>
          <a:srcRect b="18433" l="0" r="0" t="0"/>
          <a:stretch/>
        </p:blipFill>
        <p:spPr>
          <a:xfrm>
            <a:off x="3062038" y="2469670"/>
            <a:ext cx="1239899" cy="1011306"/>
          </a:xfrm>
          <a:prstGeom prst="rect">
            <a:avLst/>
          </a:prstGeom>
          <a:noFill/>
          <a:ln>
            <a:noFill/>
          </a:ln>
        </p:spPr>
      </p:pic>
      <p:pic>
        <p:nvPicPr>
          <p:cNvPr id="645" name="Google Shape;645;p36"/>
          <p:cNvPicPr preferRelativeResize="0"/>
          <p:nvPr/>
        </p:nvPicPr>
        <p:blipFill rotWithShape="1">
          <a:blip r:embed="rId5">
            <a:alphaModFix/>
          </a:blip>
          <a:srcRect b="21868" l="0" r="0" t="0"/>
          <a:stretch/>
        </p:blipFill>
        <p:spPr>
          <a:xfrm>
            <a:off x="4976670" y="2469675"/>
            <a:ext cx="1294381" cy="1011301"/>
          </a:xfrm>
          <a:prstGeom prst="rect">
            <a:avLst/>
          </a:prstGeom>
          <a:noFill/>
          <a:ln>
            <a:noFill/>
          </a:ln>
        </p:spPr>
      </p:pic>
      <p:pic>
        <p:nvPicPr>
          <p:cNvPr id="646" name="Google Shape;646;p36"/>
          <p:cNvPicPr preferRelativeResize="0"/>
          <p:nvPr/>
        </p:nvPicPr>
        <p:blipFill rotWithShape="1">
          <a:blip r:embed="rId6">
            <a:alphaModFix/>
          </a:blip>
          <a:srcRect b="20470" l="0" r="0" t="0"/>
          <a:stretch/>
        </p:blipFill>
        <p:spPr>
          <a:xfrm>
            <a:off x="6945800" y="2494913"/>
            <a:ext cx="1239899" cy="986059"/>
          </a:xfrm>
          <a:prstGeom prst="rect">
            <a:avLst/>
          </a:prstGeom>
          <a:noFill/>
          <a:ln>
            <a:noFill/>
          </a:ln>
        </p:spPr>
      </p:pic>
      <p:sp>
        <p:nvSpPr>
          <p:cNvPr id="647" name="Google Shape;647;p36"/>
          <p:cNvSpPr txBox="1"/>
          <p:nvPr>
            <p:ph idx="4294967295" type="body"/>
          </p:nvPr>
        </p:nvSpPr>
        <p:spPr>
          <a:xfrm>
            <a:off x="2663179" y="3542225"/>
            <a:ext cx="1947000" cy="1521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t>Putting Emerging Technology at the Forefront</a:t>
            </a:r>
            <a:endParaRPr sz="1400"/>
          </a:p>
        </p:txBody>
      </p:sp>
      <p:sp>
        <p:nvSpPr>
          <p:cNvPr id="648" name="Google Shape;648;p36"/>
          <p:cNvSpPr txBox="1"/>
          <p:nvPr>
            <p:ph idx="4294967295" type="body"/>
          </p:nvPr>
        </p:nvSpPr>
        <p:spPr>
          <a:xfrm>
            <a:off x="4627708" y="3542225"/>
            <a:ext cx="1947000" cy="1521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t>Addressing the Needs of the Developing World</a:t>
            </a:r>
            <a:endParaRPr sz="1400"/>
          </a:p>
          <a:p>
            <a:pPr indent="0" lvl="0" marL="0" rtl="0" algn="ctr">
              <a:spcBef>
                <a:spcPts val="1200"/>
              </a:spcBef>
              <a:spcAft>
                <a:spcPts val="1200"/>
              </a:spcAft>
              <a:buNone/>
            </a:pPr>
            <a:r>
              <a:t/>
            </a:r>
            <a:endParaRPr sz="1400"/>
          </a:p>
        </p:txBody>
      </p:sp>
      <p:sp>
        <p:nvSpPr>
          <p:cNvPr id="649" name="Google Shape;649;p36"/>
          <p:cNvSpPr txBox="1"/>
          <p:nvPr>
            <p:ph idx="4294967295" type="body"/>
          </p:nvPr>
        </p:nvSpPr>
        <p:spPr>
          <a:xfrm>
            <a:off x="6592238" y="3542225"/>
            <a:ext cx="1947000" cy="1521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400"/>
              <a:t>Enabling Customers to Optimise their Businesses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37"/>
          <p:cNvPicPr preferRelativeResize="0"/>
          <p:nvPr/>
        </p:nvPicPr>
        <p:blipFill>
          <a:blip r:embed="rId3">
            <a:alphaModFix amt="19000"/>
          </a:blip>
          <a:stretch>
            <a:fillRect/>
          </a:stretch>
        </p:blipFill>
        <p:spPr>
          <a:xfrm>
            <a:off x="3736363" y="852813"/>
            <a:ext cx="1671275" cy="3437876"/>
          </a:xfrm>
          <a:prstGeom prst="rect">
            <a:avLst/>
          </a:prstGeom>
          <a:noFill/>
          <a:ln>
            <a:noFill/>
          </a:ln>
        </p:spPr>
      </p:pic>
      <p:sp>
        <p:nvSpPr>
          <p:cNvPr id="655" name="Google Shape;655;p37"/>
          <p:cNvSpPr txBox="1"/>
          <p:nvPr>
            <p:ph idx="4294967295" type="ctrTitle"/>
          </p:nvPr>
        </p:nvSpPr>
        <p:spPr>
          <a:xfrm>
            <a:off x="2140050" y="1583350"/>
            <a:ext cx="48639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accent1"/>
                </a:solidFill>
              </a:rPr>
              <a:t>Thank you!</a:t>
            </a:r>
            <a:endParaRPr sz="6000">
              <a:solidFill>
                <a:schemeClr val="accent1"/>
              </a:solidFill>
            </a:endParaRPr>
          </a:p>
        </p:txBody>
      </p:sp>
      <p:sp>
        <p:nvSpPr>
          <p:cNvPr id="656" name="Google Shape;656;p37"/>
          <p:cNvSpPr txBox="1"/>
          <p:nvPr>
            <p:ph idx="4294967295" type="subTitle"/>
          </p:nvPr>
        </p:nvSpPr>
        <p:spPr>
          <a:xfrm>
            <a:off x="2140050" y="2706725"/>
            <a:ext cx="4863900" cy="48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t>“</a:t>
            </a:r>
            <a:r>
              <a:rPr b="1" lang="en" sz="1800"/>
              <a:t>The greatest threat to our planet is the belief that someone else will save it."</a:t>
            </a:r>
            <a:endParaRPr b="1" sz="1800"/>
          </a:p>
          <a:p>
            <a:pPr indent="0" lvl="0" marL="0" rtl="0" algn="ctr">
              <a:spcBef>
                <a:spcPts val="600"/>
              </a:spcBef>
              <a:spcAft>
                <a:spcPts val="0"/>
              </a:spcAft>
              <a:buClr>
                <a:schemeClr val="dk1"/>
              </a:buClr>
              <a:buSzPts val="1100"/>
              <a:buFont typeface="Arial"/>
              <a:buNone/>
            </a:pPr>
            <a:r>
              <a:rPr b="1" lang="en" sz="1400"/>
              <a:t> Robert Swan, OBE, FRGS</a:t>
            </a:r>
            <a:endParaRPr b="1" sz="1400"/>
          </a:p>
        </p:txBody>
      </p:sp>
      <p:sp>
        <p:nvSpPr>
          <p:cNvPr id="657" name="Google Shape;657;p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7"/>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Introduction</a:t>
            </a:r>
            <a:endParaRPr/>
          </a:p>
        </p:txBody>
      </p:sp>
      <p:sp>
        <p:nvSpPr>
          <p:cNvPr id="382" name="Google Shape;382;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17"/>
          <p:cNvPicPr preferRelativeResize="0"/>
          <p:nvPr/>
        </p:nvPicPr>
        <p:blipFill rotWithShape="1">
          <a:blip r:embed="rId3">
            <a:alphaModFix/>
          </a:blip>
          <a:srcRect b="16722" l="12785" r="0" t="27141"/>
          <a:stretch/>
        </p:blipFill>
        <p:spPr>
          <a:xfrm>
            <a:off x="6526825" y="28925"/>
            <a:ext cx="2422902" cy="1089699"/>
          </a:xfrm>
          <a:prstGeom prst="rect">
            <a:avLst/>
          </a:prstGeom>
          <a:noFill/>
          <a:ln>
            <a:noFill/>
          </a:ln>
        </p:spPr>
      </p:pic>
      <p:grpSp>
        <p:nvGrpSpPr>
          <p:cNvPr id="384" name="Google Shape;384;p17"/>
          <p:cNvGrpSpPr/>
          <p:nvPr/>
        </p:nvGrpSpPr>
        <p:grpSpPr>
          <a:xfrm>
            <a:off x="2481083" y="1382063"/>
            <a:ext cx="2201100" cy="2619750"/>
            <a:chOff x="2478350" y="1382063"/>
            <a:chExt cx="2201100" cy="2619750"/>
          </a:xfrm>
        </p:grpSpPr>
        <p:pic>
          <p:nvPicPr>
            <p:cNvPr id="385" name="Google Shape;385;p17"/>
            <p:cNvPicPr preferRelativeResize="0"/>
            <p:nvPr/>
          </p:nvPicPr>
          <p:blipFill>
            <a:blip r:embed="rId4">
              <a:alphaModFix/>
            </a:blip>
            <a:stretch>
              <a:fillRect/>
            </a:stretch>
          </p:blipFill>
          <p:spPr>
            <a:xfrm>
              <a:off x="2610200" y="1382063"/>
              <a:ext cx="1937400" cy="1937400"/>
            </a:xfrm>
            <a:prstGeom prst="ellipse">
              <a:avLst/>
            </a:prstGeom>
            <a:noFill/>
            <a:ln>
              <a:noFill/>
            </a:ln>
          </p:spPr>
        </p:pic>
        <p:sp>
          <p:nvSpPr>
            <p:cNvPr id="386" name="Google Shape;386;p17"/>
            <p:cNvSpPr txBox="1"/>
            <p:nvPr/>
          </p:nvSpPr>
          <p:spPr>
            <a:xfrm>
              <a:off x="2478350" y="3416813"/>
              <a:ext cx="2201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300">
                  <a:solidFill>
                    <a:schemeClr val="dk1"/>
                  </a:solidFill>
                  <a:latin typeface="Chivo Light"/>
                  <a:ea typeface="Chivo Light"/>
                  <a:cs typeface="Chivo Light"/>
                  <a:sym typeface="Chivo Light"/>
                </a:rPr>
                <a:t>Xinzhi Liu - CMO</a:t>
              </a:r>
              <a:endParaRPr sz="1300">
                <a:solidFill>
                  <a:schemeClr val="dk1"/>
                </a:solidFill>
                <a:latin typeface="Chivo Light"/>
                <a:ea typeface="Chivo Light"/>
                <a:cs typeface="Chivo Light"/>
                <a:sym typeface="Chivo Light"/>
              </a:endParaRPr>
            </a:p>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NTU</a:t>
              </a:r>
              <a:endParaRPr sz="1300"/>
            </a:p>
          </p:txBody>
        </p:sp>
      </p:grpSp>
      <p:grpSp>
        <p:nvGrpSpPr>
          <p:cNvPr id="387" name="Google Shape;387;p17"/>
          <p:cNvGrpSpPr/>
          <p:nvPr/>
        </p:nvGrpSpPr>
        <p:grpSpPr>
          <a:xfrm>
            <a:off x="229150" y="1382063"/>
            <a:ext cx="2201100" cy="2619750"/>
            <a:chOff x="229150" y="1382063"/>
            <a:chExt cx="2201100" cy="2619750"/>
          </a:xfrm>
        </p:grpSpPr>
        <p:pic>
          <p:nvPicPr>
            <p:cNvPr id="388" name="Google Shape;388;p17"/>
            <p:cNvPicPr preferRelativeResize="0"/>
            <p:nvPr/>
          </p:nvPicPr>
          <p:blipFill rotWithShape="1">
            <a:blip r:embed="rId5">
              <a:alphaModFix/>
            </a:blip>
            <a:srcRect b="28703" l="8620" r="13991" t="0"/>
            <a:stretch/>
          </p:blipFill>
          <p:spPr>
            <a:xfrm>
              <a:off x="361000" y="1382063"/>
              <a:ext cx="1937400" cy="1937400"/>
            </a:xfrm>
            <a:prstGeom prst="ellipse">
              <a:avLst/>
            </a:prstGeom>
            <a:noFill/>
            <a:ln>
              <a:noFill/>
            </a:ln>
          </p:spPr>
        </p:pic>
        <p:sp>
          <p:nvSpPr>
            <p:cNvPr id="389" name="Google Shape;389;p17"/>
            <p:cNvSpPr txBox="1"/>
            <p:nvPr/>
          </p:nvSpPr>
          <p:spPr>
            <a:xfrm>
              <a:off x="229150" y="3416813"/>
              <a:ext cx="2201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Ewan Atkinson - CEO</a:t>
              </a:r>
              <a:endParaRPr sz="1300">
                <a:solidFill>
                  <a:schemeClr val="dk1"/>
                </a:solidFill>
                <a:latin typeface="Chivo Light"/>
                <a:ea typeface="Chivo Light"/>
                <a:cs typeface="Chivo Light"/>
                <a:sym typeface="Chivo Light"/>
              </a:endParaRPr>
            </a:p>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Exchange@NTU </a:t>
              </a:r>
              <a:endParaRPr sz="1300"/>
            </a:p>
          </p:txBody>
        </p:sp>
      </p:grpSp>
      <p:sp>
        <p:nvSpPr>
          <p:cNvPr id="390" name="Google Shape;390;p17"/>
          <p:cNvSpPr txBox="1"/>
          <p:nvPr/>
        </p:nvSpPr>
        <p:spPr>
          <a:xfrm>
            <a:off x="6984950" y="3416813"/>
            <a:ext cx="22011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300">
                <a:solidFill>
                  <a:schemeClr val="dk1"/>
                </a:solidFill>
                <a:latin typeface="Chivo Light"/>
                <a:ea typeface="Chivo Light"/>
                <a:cs typeface="Chivo Light"/>
                <a:sym typeface="Chivo Light"/>
              </a:rPr>
              <a:t>Pranavv Haran Nagarajan - CFO</a:t>
            </a:r>
            <a:endParaRPr sz="1300">
              <a:solidFill>
                <a:schemeClr val="dk1"/>
              </a:solidFill>
              <a:latin typeface="Chivo Light"/>
              <a:ea typeface="Chivo Light"/>
              <a:cs typeface="Chivo Light"/>
              <a:sym typeface="Chivo Light"/>
            </a:endParaRPr>
          </a:p>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SRM chennai</a:t>
            </a:r>
            <a:endParaRPr sz="1300"/>
          </a:p>
        </p:txBody>
      </p:sp>
      <p:grpSp>
        <p:nvGrpSpPr>
          <p:cNvPr id="391" name="Google Shape;391;p17"/>
          <p:cNvGrpSpPr/>
          <p:nvPr/>
        </p:nvGrpSpPr>
        <p:grpSpPr>
          <a:xfrm>
            <a:off x="4733017" y="1382065"/>
            <a:ext cx="2201100" cy="2619747"/>
            <a:chOff x="4858950" y="1382065"/>
            <a:chExt cx="2201100" cy="2619747"/>
          </a:xfrm>
        </p:grpSpPr>
        <p:sp>
          <p:nvSpPr>
            <p:cNvPr id="392" name="Google Shape;392;p17"/>
            <p:cNvSpPr txBox="1"/>
            <p:nvPr/>
          </p:nvSpPr>
          <p:spPr>
            <a:xfrm>
              <a:off x="4858950" y="3416813"/>
              <a:ext cx="2201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Vidhi Patidar - CTO</a:t>
              </a:r>
              <a:endParaRPr sz="1300">
                <a:solidFill>
                  <a:schemeClr val="dk1"/>
                </a:solidFill>
                <a:latin typeface="Chivo Light"/>
                <a:ea typeface="Chivo Light"/>
                <a:cs typeface="Chivo Light"/>
                <a:sym typeface="Chivo Light"/>
              </a:endParaRPr>
            </a:p>
            <a:p>
              <a:pPr indent="0" lvl="0" marL="0" rtl="0" algn="ctr">
                <a:spcBef>
                  <a:spcPts val="0"/>
                </a:spcBef>
                <a:spcAft>
                  <a:spcPts val="0"/>
                </a:spcAft>
                <a:buNone/>
              </a:pPr>
              <a:r>
                <a:rPr lang="en" sz="1300">
                  <a:solidFill>
                    <a:schemeClr val="dk1"/>
                  </a:solidFill>
                  <a:latin typeface="Chivo Light"/>
                  <a:ea typeface="Chivo Light"/>
                  <a:cs typeface="Chivo Light"/>
                  <a:sym typeface="Chivo Light"/>
                </a:rPr>
                <a:t>IIT Roorkee</a:t>
              </a:r>
              <a:endParaRPr sz="1300">
                <a:solidFill>
                  <a:schemeClr val="dk1"/>
                </a:solidFill>
                <a:latin typeface="Chivo Light"/>
                <a:ea typeface="Chivo Light"/>
                <a:cs typeface="Chivo Light"/>
                <a:sym typeface="Chivo Light"/>
              </a:endParaRPr>
            </a:p>
          </p:txBody>
        </p:sp>
        <p:pic>
          <p:nvPicPr>
            <p:cNvPr id="393" name="Google Shape;393;p17"/>
            <p:cNvPicPr preferRelativeResize="0"/>
            <p:nvPr/>
          </p:nvPicPr>
          <p:blipFill rotWithShape="1">
            <a:blip r:embed="rId6">
              <a:alphaModFix/>
            </a:blip>
            <a:srcRect b="20518" l="4041" r="3681" t="3262"/>
            <a:stretch/>
          </p:blipFill>
          <p:spPr>
            <a:xfrm>
              <a:off x="4990800" y="1382065"/>
              <a:ext cx="1937400" cy="1937400"/>
            </a:xfrm>
            <a:prstGeom prst="ellipse">
              <a:avLst/>
            </a:prstGeom>
            <a:noFill/>
            <a:ln>
              <a:noFill/>
            </a:ln>
          </p:spPr>
        </p:pic>
      </p:grpSp>
      <p:pic>
        <p:nvPicPr>
          <p:cNvPr id="394" name="Google Shape;394;p17"/>
          <p:cNvPicPr preferRelativeResize="0"/>
          <p:nvPr/>
        </p:nvPicPr>
        <p:blipFill rotWithShape="1">
          <a:blip r:embed="rId7">
            <a:alphaModFix/>
          </a:blip>
          <a:srcRect b="43458" l="0" r="0" t="0"/>
          <a:stretch/>
        </p:blipFill>
        <p:spPr>
          <a:xfrm>
            <a:off x="7122950" y="1382075"/>
            <a:ext cx="1925100" cy="1937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8"/>
          <p:cNvSpPr txBox="1"/>
          <p:nvPr>
            <p:ph idx="1" type="subTitle"/>
          </p:nvPr>
        </p:nvSpPr>
        <p:spPr>
          <a:xfrm>
            <a:off x="685800" y="1713974"/>
            <a:ext cx="4437600" cy="15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Food </a:t>
            </a:r>
            <a:r>
              <a:rPr lang="en" sz="1600">
                <a:solidFill>
                  <a:schemeClr val="dk1"/>
                </a:solidFill>
              </a:rPr>
              <a:t>waste is an escalating global problem that significantly impacts climat</a:t>
            </a:r>
            <a:r>
              <a:rPr lang="en" sz="1600">
                <a:solidFill>
                  <a:schemeClr val="dk1"/>
                </a:solidFill>
              </a:rPr>
              <a:t>e</a:t>
            </a:r>
            <a:r>
              <a:rPr lang="en" sz="1600">
                <a:solidFill>
                  <a:schemeClr val="dk1"/>
                </a:solidFill>
              </a:rPr>
              <a:t> change throughout the product life cycle. </a:t>
            </a:r>
            <a:endParaRPr sz="1600">
              <a:solidFill>
                <a:schemeClr val="dk1"/>
              </a:solidFill>
            </a:endParaRPr>
          </a:p>
          <a:p>
            <a:pPr indent="0" lvl="0" marL="0" rtl="0" algn="ctr">
              <a:spcBef>
                <a:spcPts val="0"/>
              </a:spcBef>
              <a:spcAft>
                <a:spcPts val="0"/>
              </a:spcAft>
              <a:buNone/>
            </a:pPr>
            <a:r>
              <a:t/>
            </a:r>
            <a:endParaRPr sz="1600">
              <a:solidFill>
                <a:schemeClr val="dk1"/>
              </a:solidFill>
            </a:endParaRPr>
          </a:p>
          <a:p>
            <a:pPr indent="0" lvl="0" marL="0" rtl="0" algn="ctr">
              <a:lnSpc>
                <a:spcPct val="115000"/>
              </a:lnSpc>
              <a:spcBef>
                <a:spcPts val="0"/>
              </a:spcBef>
              <a:spcAft>
                <a:spcPts val="0"/>
              </a:spcAft>
              <a:buNone/>
            </a:pPr>
            <a:r>
              <a:t/>
            </a:r>
            <a:endParaRPr sz="1600">
              <a:solidFill>
                <a:schemeClr val="dk1"/>
              </a:solidFill>
            </a:endParaRPr>
          </a:p>
          <a:p>
            <a:pPr indent="0" lvl="0" marL="0" rtl="0" algn="ctr">
              <a:spcBef>
                <a:spcPts val="1200"/>
              </a:spcBef>
              <a:spcAft>
                <a:spcPts val="0"/>
              </a:spcAft>
              <a:buNone/>
            </a:pPr>
            <a:r>
              <a:t/>
            </a:r>
            <a:endParaRPr sz="1600">
              <a:solidFill>
                <a:schemeClr val="lt1"/>
              </a:solidFill>
            </a:endParaRPr>
          </a:p>
        </p:txBody>
      </p:sp>
      <p:sp>
        <p:nvSpPr>
          <p:cNvPr id="400" name="Google Shape;400;p18"/>
          <p:cNvSpPr txBox="1"/>
          <p:nvPr>
            <p:ph type="ctrTitle"/>
          </p:nvPr>
        </p:nvSpPr>
        <p:spPr>
          <a:xfrm>
            <a:off x="685800" y="221400"/>
            <a:ext cx="44376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a:t>
            </a:r>
            <a:r>
              <a:rPr lang="en"/>
              <a:t>Description</a:t>
            </a:r>
            <a:endParaRPr/>
          </a:p>
        </p:txBody>
      </p:sp>
      <p:sp>
        <p:nvSpPr>
          <p:cNvPr id="401" name="Google Shape;401;p18"/>
          <p:cNvSpPr txBox="1"/>
          <p:nvPr/>
        </p:nvSpPr>
        <p:spPr>
          <a:xfrm>
            <a:off x="942975" y="2732475"/>
            <a:ext cx="34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402" name="Google Shape;402;p18"/>
          <p:cNvSpPr txBox="1"/>
          <p:nvPr/>
        </p:nvSpPr>
        <p:spPr>
          <a:xfrm>
            <a:off x="364325" y="2582450"/>
            <a:ext cx="4437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hivo Light"/>
              <a:buChar char="●"/>
            </a:pPr>
            <a:r>
              <a:rPr lang="en">
                <a:solidFill>
                  <a:schemeClr val="dk1"/>
                </a:solidFill>
                <a:latin typeface="Chivo Light"/>
                <a:ea typeface="Chivo Light"/>
                <a:cs typeface="Chivo Light"/>
                <a:sym typeface="Chivo Light"/>
              </a:rPr>
              <a:t>Nearly one-third of all food produced worldwide is discarded</a:t>
            </a:r>
            <a:endParaRPr>
              <a:solidFill>
                <a:schemeClr val="dk1"/>
              </a:solidFill>
              <a:latin typeface="Chivo Light"/>
              <a:ea typeface="Chivo Light"/>
              <a:cs typeface="Chivo Light"/>
              <a:sym typeface="Chivo Light"/>
            </a:endParaRPr>
          </a:p>
          <a:p>
            <a:pPr indent="-317500" lvl="0" marL="457200" rtl="0" algn="l">
              <a:spcBef>
                <a:spcPts val="0"/>
              </a:spcBef>
              <a:spcAft>
                <a:spcPts val="0"/>
              </a:spcAft>
              <a:buClr>
                <a:schemeClr val="dk1"/>
              </a:buClr>
              <a:buSzPts val="1400"/>
              <a:buFont typeface="Chivo Light"/>
              <a:buChar char="●"/>
            </a:pPr>
            <a:r>
              <a:rPr lang="en">
                <a:solidFill>
                  <a:schemeClr val="dk1"/>
                </a:solidFill>
                <a:latin typeface="Chivo Light"/>
                <a:ea typeface="Chivo Light"/>
                <a:cs typeface="Chivo Light"/>
                <a:sym typeface="Chivo Light"/>
              </a:rPr>
              <a:t>Throwing good food away to landfills wastes money and produces methane gas, a greenhouse gas contributing to climate change</a:t>
            </a:r>
            <a:endParaRPr>
              <a:latin typeface="Chivo Light"/>
              <a:ea typeface="Chivo Light"/>
              <a:cs typeface="Chivo Light"/>
              <a:sym typeface="Chiv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19"/>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
        <p:nvSpPr>
          <p:cNvPr id="409" name="Google Shape;409;p19"/>
          <p:cNvSpPr txBox="1"/>
          <p:nvPr/>
        </p:nvSpPr>
        <p:spPr>
          <a:xfrm>
            <a:off x="2818200" y="814400"/>
            <a:ext cx="3677400" cy="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Chivo"/>
                <a:ea typeface="Chivo"/>
                <a:cs typeface="Chivo"/>
                <a:sym typeface="Chivo"/>
              </a:rPr>
              <a:t>Wasted globally with 53% of food waste coming from Asia</a:t>
            </a:r>
            <a:endParaRPr b="1" sz="1000">
              <a:solidFill>
                <a:schemeClr val="dk1"/>
              </a:solidFill>
              <a:latin typeface="Chivo"/>
              <a:ea typeface="Chivo"/>
              <a:cs typeface="Chivo"/>
              <a:sym typeface="Chivo"/>
            </a:endParaRPr>
          </a:p>
          <a:p>
            <a:pPr indent="0" lvl="0" marL="0" rtl="0" algn="l">
              <a:spcBef>
                <a:spcPts val="0"/>
              </a:spcBef>
              <a:spcAft>
                <a:spcPts val="1200"/>
              </a:spcAft>
              <a:buNone/>
            </a:pPr>
            <a:r>
              <a:t/>
            </a:r>
            <a:endParaRPr>
              <a:solidFill>
                <a:schemeClr val="dk1"/>
              </a:solidFill>
              <a:latin typeface="Chivo Light"/>
              <a:ea typeface="Chivo Light"/>
              <a:cs typeface="Chivo Light"/>
              <a:sym typeface="Chivo Light"/>
            </a:endParaRPr>
          </a:p>
        </p:txBody>
      </p:sp>
      <p:pic>
        <p:nvPicPr>
          <p:cNvPr id="410" name="Google Shape;410;p19"/>
          <p:cNvPicPr preferRelativeResize="0"/>
          <p:nvPr/>
        </p:nvPicPr>
        <p:blipFill>
          <a:blip r:embed="rId3">
            <a:alphaModFix/>
          </a:blip>
          <a:stretch>
            <a:fillRect/>
          </a:stretch>
        </p:blipFill>
        <p:spPr>
          <a:xfrm>
            <a:off x="3632725" y="1677038"/>
            <a:ext cx="3121824" cy="2348685"/>
          </a:xfrm>
          <a:prstGeom prst="rect">
            <a:avLst/>
          </a:prstGeom>
          <a:noFill/>
          <a:ln>
            <a:noFill/>
          </a:ln>
        </p:spPr>
      </p:pic>
      <p:sp>
        <p:nvSpPr>
          <p:cNvPr id="411" name="Google Shape;411;p19"/>
          <p:cNvSpPr txBox="1"/>
          <p:nvPr/>
        </p:nvSpPr>
        <p:spPr>
          <a:xfrm>
            <a:off x="3636138" y="4025725"/>
            <a:ext cx="3121800" cy="4617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900">
                <a:latin typeface="Chivo Light"/>
                <a:ea typeface="Chivo Light"/>
                <a:cs typeface="Chivo Light"/>
                <a:sym typeface="Chivo Light"/>
              </a:rPr>
              <a:t>Fig: Amount of food waste in one hostel mess of IIT Roorkee in a day</a:t>
            </a:r>
            <a:endParaRPr sz="900">
              <a:latin typeface="Chivo Light"/>
              <a:ea typeface="Chivo Light"/>
              <a:cs typeface="Chivo Light"/>
              <a:sym typeface="Chivo Light"/>
            </a:endParaRPr>
          </a:p>
        </p:txBody>
      </p:sp>
      <p:sp>
        <p:nvSpPr>
          <p:cNvPr id="412" name="Google Shape;412;p19"/>
          <p:cNvSpPr/>
          <p:nvPr/>
        </p:nvSpPr>
        <p:spPr>
          <a:xfrm>
            <a:off x="3636150" y="497600"/>
            <a:ext cx="2041500" cy="316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hadows Into Light Two"/>
                <a:ea typeface="Shadows Into Light Two"/>
                <a:cs typeface="Shadows Into Light Two"/>
                <a:sym typeface="Shadows Into Light Two"/>
              </a:rPr>
              <a:t>Food waste in hostel mess</a:t>
            </a:r>
            <a:endParaRPr sz="2400">
              <a:latin typeface="Amatic SC"/>
              <a:ea typeface="Amatic SC"/>
              <a:cs typeface="Amatic SC"/>
              <a:sym typeface="Amatic SC"/>
            </a:endParaRPr>
          </a:p>
        </p:txBody>
      </p:sp>
      <p:sp>
        <p:nvSpPr>
          <p:cNvPr id="413" name="Google Shape;413;p19"/>
          <p:cNvSpPr txBox="1"/>
          <p:nvPr>
            <p:ph idx="1" type="body"/>
          </p:nvPr>
        </p:nvSpPr>
        <p:spPr>
          <a:xfrm>
            <a:off x="126900" y="1355725"/>
            <a:ext cx="34152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solidFill>
                  <a:srgbClr val="000000"/>
                </a:solidFill>
              </a:rPr>
              <a:t>Students skills means in which they find the menu not appealing, but nevertheless mess administration cooks meal for all students</a:t>
            </a:r>
            <a:endParaRPr sz="1400">
              <a:solidFill>
                <a:srgbClr val="000000"/>
              </a:solidFill>
            </a:endParaRPr>
          </a:p>
          <a:p>
            <a:pPr indent="-317500" lvl="0" marL="457200" rtl="0" algn="l">
              <a:lnSpc>
                <a:spcPct val="115000"/>
              </a:lnSpc>
              <a:spcBef>
                <a:spcPts val="0"/>
              </a:spcBef>
              <a:spcAft>
                <a:spcPts val="0"/>
              </a:spcAft>
              <a:buSzPts val="1400"/>
              <a:buChar char="●"/>
            </a:pPr>
            <a:r>
              <a:rPr lang="en" sz="1400">
                <a:solidFill>
                  <a:srgbClr val="000000"/>
                </a:solidFill>
              </a:rPr>
              <a:t>Extra amount of food taken in plate doesn’t get discarded properly</a:t>
            </a:r>
            <a:endParaRPr sz="1400">
              <a:solidFill>
                <a:srgbClr val="000000"/>
              </a:solidFill>
            </a:endParaRPr>
          </a:p>
          <a:p>
            <a:pPr indent="-317500" lvl="0" marL="457200" rtl="0" algn="l">
              <a:lnSpc>
                <a:spcPct val="115000"/>
              </a:lnSpc>
              <a:spcBef>
                <a:spcPts val="0"/>
              </a:spcBef>
              <a:spcAft>
                <a:spcPts val="0"/>
              </a:spcAft>
              <a:buSzPts val="1400"/>
              <a:buChar char="●"/>
            </a:pPr>
            <a:r>
              <a:rPr lang="en" sz="1400">
                <a:solidFill>
                  <a:srgbClr val="000000"/>
                </a:solidFill>
              </a:rPr>
              <a:t>Students pay for meals they are not having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0"/>
          <p:cNvSpPr txBox="1"/>
          <p:nvPr>
            <p:ph idx="4294967295" type="ctrTitle"/>
          </p:nvPr>
        </p:nvSpPr>
        <p:spPr>
          <a:xfrm>
            <a:off x="1522800" y="947425"/>
            <a:ext cx="60984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4200">
                <a:solidFill>
                  <a:srgbClr val="FFFFFF"/>
                </a:solidFill>
              </a:rPr>
              <a:t>There is a clear need to find sustainable solutions to alleviate the impact</a:t>
            </a:r>
            <a:endParaRPr sz="4200">
              <a:solidFill>
                <a:srgbClr val="FFFFFF"/>
              </a:solidFill>
            </a:endParaRPr>
          </a:p>
        </p:txBody>
      </p:sp>
      <p:sp>
        <p:nvSpPr>
          <p:cNvPr id="419" name="Google Shape;419;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420" name="Google Shape;420;p20"/>
          <p:cNvGrpSpPr/>
          <p:nvPr/>
        </p:nvGrpSpPr>
        <p:grpSpPr>
          <a:xfrm>
            <a:off x="3734228" y="3124500"/>
            <a:ext cx="1675524" cy="1294150"/>
            <a:chOff x="3243716" y="3124500"/>
            <a:chExt cx="1675524" cy="1294150"/>
          </a:xfrm>
        </p:grpSpPr>
        <p:grpSp>
          <p:nvGrpSpPr>
            <p:cNvPr id="421" name="Google Shape;421;p20"/>
            <p:cNvGrpSpPr/>
            <p:nvPr/>
          </p:nvGrpSpPr>
          <p:grpSpPr>
            <a:xfrm>
              <a:off x="3243716" y="3124500"/>
              <a:ext cx="1521428" cy="1294150"/>
              <a:chOff x="6163953" y="3675050"/>
              <a:chExt cx="1521428" cy="1294150"/>
            </a:xfrm>
          </p:grpSpPr>
          <p:sp>
            <p:nvSpPr>
              <p:cNvPr id="422" name="Google Shape;422;p20"/>
              <p:cNvSpPr/>
              <p:nvPr/>
            </p:nvSpPr>
            <p:spPr>
              <a:xfrm rot="1473024">
                <a:off x="6269230" y="3990616"/>
                <a:ext cx="669785" cy="652437"/>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423" name="Google Shape;423;p20"/>
              <p:cNvSpPr/>
              <p:nvPr/>
            </p:nvSpPr>
            <p:spPr>
              <a:xfrm>
                <a:off x="7392141" y="3675050"/>
                <a:ext cx="293240" cy="28495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424" name="Google Shape;424;p20"/>
              <p:cNvSpPr/>
              <p:nvPr/>
            </p:nvSpPr>
            <p:spPr>
              <a:xfrm rot="2487194">
                <a:off x="7085286" y="4722802"/>
                <a:ext cx="208629" cy="20273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grpSp>
        <p:sp>
          <p:nvSpPr>
            <p:cNvPr id="425" name="Google Shape;425;p20"/>
            <p:cNvSpPr/>
            <p:nvPr/>
          </p:nvSpPr>
          <p:spPr>
            <a:xfrm rot="-1242491">
              <a:off x="4623008" y="3813838"/>
              <a:ext cx="264773" cy="226259"/>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cxnSp>
        <p:nvCxnSpPr>
          <p:cNvPr id="430" name="Google Shape;430;p21"/>
          <p:cNvCxnSpPr/>
          <p:nvPr/>
        </p:nvCxnSpPr>
        <p:spPr>
          <a:xfrm flipH="1" rot="10800000">
            <a:off x="3782800" y="1974850"/>
            <a:ext cx="314700" cy="281400"/>
          </a:xfrm>
          <a:prstGeom prst="straightConnector1">
            <a:avLst/>
          </a:prstGeom>
          <a:noFill/>
          <a:ln cap="flat" cmpd="sng" w="19050">
            <a:solidFill>
              <a:schemeClr val="dk2"/>
            </a:solidFill>
            <a:prstDash val="solid"/>
            <a:round/>
            <a:headEnd len="med" w="med" type="none"/>
            <a:tailEnd len="med" w="med" type="triangle"/>
          </a:ln>
        </p:spPr>
      </p:cxnSp>
      <p:cxnSp>
        <p:nvCxnSpPr>
          <p:cNvPr id="431" name="Google Shape;431;p21"/>
          <p:cNvCxnSpPr/>
          <p:nvPr/>
        </p:nvCxnSpPr>
        <p:spPr>
          <a:xfrm rot="10800000">
            <a:off x="2691750" y="1974850"/>
            <a:ext cx="314700" cy="281400"/>
          </a:xfrm>
          <a:prstGeom prst="straightConnector1">
            <a:avLst/>
          </a:prstGeom>
          <a:noFill/>
          <a:ln cap="flat" cmpd="sng" w="19050">
            <a:solidFill>
              <a:schemeClr val="dk2"/>
            </a:solidFill>
            <a:prstDash val="solid"/>
            <a:round/>
            <a:headEnd len="med" w="med" type="none"/>
            <a:tailEnd len="med" w="med" type="triangle"/>
          </a:ln>
        </p:spPr>
      </p:cxnSp>
      <p:sp>
        <p:nvSpPr>
          <p:cNvPr id="432" name="Google Shape;432;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21"/>
          <p:cNvSpPr txBox="1"/>
          <p:nvPr>
            <p:ph type="title"/>
          </p:nvPr>
        </p:nvSpPr>
        <p:spPr>
          <a:xfrm>
            <a:off x="180475" y="-2113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Solution</a:t>
            </a:r>
            <a:endParaRPr/>
          </a:p>
        </p:txBody>
      </p:sp>
      <p:grpSp>
        <p:nvGrpSpPr>
          <p:cNvPr id="434" name="Google Shape;434;p21"/>
          <p:cNvGrpSpPr/>
          <p:nvPr/>
        </p:nvGrpSpPr>
        <p:grpSpPr>
          <a:xfrm>
            <a:off x="288935" y="1657113"/>
            <a:ext cx="2410058" cy="1753024"/>
            <a:chOff x="390801" y="3221201"/>
            <a:chExt cx="1363927" cy="1753024"/>
          </a:xfrm>
        </p:grpSpPr>
        <p:grpSp>
          <p:nvGrpSpPr>
            <p:cNvPr id="435" name="Google Shape;435;p21"/>
            <p:cNvGrpSpPr/>
            <p:nvPr/>
          </p:nvGrpSpPr>
          <p:grpSpPr>
            <a:xfrm>
              <a:off x="390801" y="3221201"/>
              <a:ext cx="1363927" cy="316818"/>
              <a:chOff x="475176" y="1776184"/>
              <a:chExt cx="1363927" cy="316818"/>
            </a:xfrm>
          </p:grpSpPr>
          <p:pic>
            <p:nvPicPr>
              <p:cNvPr id="436" name="Google Shape;436;p21"/>
              <p:cNvPicPr preferRelativeResize="0"/>
              <p:nvPr/>
            </p:nvPicPr>
            <p:blipFill rotWithShape="1">
              <a:blip r:embed="rId3">
                <a:alphaModFix/>
              </a:blip>
              <a:srcRect b="26313" l="38393" r="37665" t="23661"/>
              <a:stretch/>
            </p:blipFill>
            <p:spPr>
              <a:xfrm>
                <a:off x="475176" y="1776204"/>
                <a:ext cx="148653" cy="316799"/>
              </a:xfrm>
              <a:prstGeom prst="rect">
                <a:avLst/>
              </a:prstGeom>
              <a:noFill/>
              <a:ln>
                <a:noFill/>
              </a:ln>
            </p:spPr>
          </p:pic>
          <p:sp>
            <p:nvSpPr>
              <p:cNvPr id="437" name="Google Shape;437;p21"/>
              <p:cNvSpPr/>
              <p:nvPr/>
            </p:nvSpPr>
            <p:spPr>
              <a:xfrm>
                <a:off x="661302" y="1776184"/>
                <a:ext cx="1177800" cy="316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Amatic SC"/>
                    <a:ea typeface="Amatic SC"/>
                    <a:cs typeface="Amatic SC"/>
                    <a:sym typeface="Amatic SC"/>
                  </a:rPr>
                  <a:t>SMART Bin</a:t>
                </a:r>
                <a:endParaRPr sz="2400">
                  <a:latin typeface="Amatic SC"/>
                  <a:ea typeface="Amatic SC"/>
                  <a:cs typeface="Amatic SC"/>
                  <a:sym typeface="Amatic SC"/>
                </a:endParaRPr>
              </a:p>
            </p:txBody>
          </p:sp>
        </p:grpSp>
        <p:pic>
          <p:nvPicPr>
            <p:cNvPr id="438" name="Google Shape;438;p21"/>
            <p:cNvPicPr preferRelativeResize="0"/>
            <p:nvPr/>
          </p:nvPicPr>
          <p:blipFill rotWithShape="1">
            <a:blip r:embed="rId4">
              <a:alphaModFix/>
            </a:blip>
            <a:srcRect b="-3407" l="-6066" r="-6066" t="-3418"/>
            <a:stretch/>
          </p:blipFill>
          <p:spPr>
            <a:xfrm>
              <a:off x="685100" y="3573400"/>
              <a:ext cx="961460" cy="1400825"/>
            </a:xfrm>
            <a:prstGeom prst="rect">
              <a:avLst/>
            </a:prstGeom>
            <a:noFill/>
            <a:ln>
              <a:noFill/>
            </a:ln>
          </p:spPr>
        </p:pic>
      </p:grpSp>
      <p:grpSp>
        <p:nvGrpSpPr>
          <p:cNvPr id="439" name="Google Shape;439;p21"/>
          <p:cNvGrpSpPr/>
          <p:nvPr/>
        </p:nvGrpSpPr>
        <p:grpSpPr>
          <a:xfrm>
            <a:off x="4097493" y="1657125"/>
            <a:ext cx="2407969" cy="1258813"/>
            <a:chOff x="2592715" y="3196675"/>
            <a:chExt cx="1362744" cy="1258813"/>
          </a:xfrm>
        </p:grpSpPr>
        <p:grpSp>
          <p:nvGrpSpPr>
            <p:cNvPr id="440" name="Google Shape;440;p21"/>
            <p:cNvGrpSpPr/>
            <p:nvPr/>
          </p:nvGrpSpPr>
          <p:grpSpPr>
            <a:xfrm>
              <a:off x="2592715" y="3196675"/>
              <a:ext cx="1362744" cy="316800"/>
              <a:chOff x="407415" y="3535346"/>
              <a:chExt cx="1362744" cy="316800"/>
            </a:xfrm>
          </p:grpSpPr>
          <p:pic>
            <p:nvPicPr>
              <p:cNvPr id="441" name="Google Shape;441;p21"/>
              <p:cNvPicPr preferRelativeResize="0"/>
              <p:nvPr/>
            </p:nvPicPr>
            <p:blipFill rotWithShape="1">
              <a:blip r:embed="rId5">
                <a:alphaModFix/>
              </a:blip>
              <a:srcRect b="9992" l="29806" r="31363" t="13496"/>
              <a:stretch/>
            </p:blipFill>
            <p:spPr>
              <a:xfrm>
                <a:off x="407415" y="3535346"/>
                <a:ext cx="151177" cy="316800"/>
              </a:xfrm>
              <a:prstGeom prst="rect">
                <a:avLst/>
              </a:prstGeom>
              <a:noFill/>
              <a:ln>
                <a:noFill/>
              </a:ln>
            </p:spPr>
          </p:pic>
          <p:sp>
            <p:nvSpPr>
              <p:cNvPr id="442" name="Google Shape;442;p21"/>
              <p:cNvSpPr/>
              <p:nvPr/>
            </p:nvSpPr>
            <p:spPr>
              <a:xfrm>
                <a:off x="592359" y="3535346"/>
                <a:ext cx="1177800" cy="316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Amatic SC"/>
                    <a:ea typeface="Amatic SC"/>
                    <a:cs typeface="Amatic SC"/>
                    <a:sym typeface="Amatic SC"/>
                  </a:rPr>
                  <a:t>Mobile Application</a:t>
                </a:r>
                <a:endParaRPr sz="2400">
                  <a:latin typeface="Amatic SC"/>
                  <a:ea typeface="Amatic SC"/>
                  <a:cs typeface="Amatic SC"/>
                  <a:sym typeface="Amatic SC"/>
                </a:endParaRPr>
              </a:p>
            </p:txBody>
          </p:sp>
        </p:grpSp>
        <p:pic>
          <p:nvPicPr>
            <p:cNvPr id="443" name="Google Shape;443;p21"/>
            <p:cNvPicPr preferRelativeResize="0"/>
            <p:nvPr/>
          </p:nvPicPr>
          <p:blipFill rotWithShape="1">
            <a:blip r:embed="rId6">
              <a:alphaModFix/>
            </a:blip>
            <a:srcRect b="-12523" l="-21287" r="2097" t="0"/>
            <a:stretch/>
          </p:blipFill>
          <p:spPr>
            <a:xfrm>
              <a:off x="2867563" y="3556138"/>
              <a:ext cx="888139" cy="899350"/>
            </a:xfrm>
            <a:prstGeom prst="rect">
              <a:avLst/>
            </a:prstGeom>
            <a:noFill/>
            <a:ln>
              <a:noFill/>
            </a:ln>
          </p:spPr>
        </p:pic>
      </p:grpSp>
      <p:grpSp>
        <p:nvGrpSpPr>
          <p:cNvPr id="444" name="Google Shape;444;p21"/>
          <p:cNvGrpSpPr/>
          <p:nvPr/>
        </p:nvGrpSpPr>
        <p:grpSpPr>
          <a:xfrm>
            <a:off x="1856778" y="3620775"/>
            <a:ext cx="2632082" cy="1267050"/>
            <a:chOff x="180971" y="4904025"/>
            <a:chExt cx="1489577" cy="1267050"/>
          </a:xfrm>
        </p:grpSpPr>
        <p:grpSp>
          <p:nvGrpSpPr>
            <p:cNvPr id="445" name="Google Shape;445;p21"/>
            <p:cNvGrpSpPr/>
            <p:nvPr/>
          </p:nvGrpSpPr>
          <p:grpSpPr>
            <a:xfrm>
              <a:off x="180971" y="4904025"/>
              <a:ext cx="1489577" cy="316800"/>
              <a:chOff x="189146" y="4166446"/>
              <a:chExt cx="1489577" cy="316800"/>
            </a:xfrm>
          </p:grpSpPr>
          <p:sp>
            <p:nvSpPr>
              <p:cNvPr id="446" name="Google Shape;446;p21"/>
              <p:cNvSpPr/>
              <p:nvPr/>
            </p:nvSpPr>
            <p:spPr>
              <a:xfrm>
                <a:off x="500923" y="4166446"/>
                <a:ext cx="1177800" cy="316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Amatic SC"/>
                    <a:ea typeface="Amatic SC"/>
                    <a:cs typeface="Amatic SC"/>
                    <a:sym typeface="Amatic SC"/>
                  </a:rPr>
                  <a:t>SMART Container</a:t>
                </a:r>
                <a:endParaRPr sz="2400">
                  <a:latin typeface="Amatic SC"/>
                  <a:ea typeface="Amatic SC"/>
                  <a:cs typeface="Amatic SC"/>
                  <a:sym typeface="Amatic SC"/>
                </a:endParaRPr>
              </a:p>
            </p:txBody>
          </p:sp>
          <p:pic>
            <p:nvPicPr>
              <p:cNvPr id="447" name="Google Shape;447;p21"/>
              <p:cNvPicPr preferRelativeResize="0"/>
              <p:nvPr/>
            </p:nvPicPr>
            <p:blipFill rotWithShape="1">
              <a:blip r:embed="rId7">
                <a:alphaModFix/>
              </a:blip>
              <a:srcRect b="15918" l="-5163" r="-5174" t="14690"/>
              <a:stretch/>
            </p:blipFill>
            <p:spPr>
              <a:xfrm>
                <a:off x="189146" y="4166446"/>
                <a:ext cx="265653" cy="316800"/>
              </a:xfrm>
              <a:prstGeom prst="rect">
                <a:avLst/>
              </a:prstGeom>
              <a:noFill/>
              <a:ln>
                <a:noFill/>
              </a:ln>
            </p:spPr>
          </p:pic>
        </p:grpSp>
        <p:pic>
          <p:nvPicPr>
            <p:cNvPr id="448" name="Google Shape;448;p21"/>
            <p:cNvPicPr preferRelativeResize="0"/>
            <p:nvPr/>
          </p:nvPicPr>
          <p:blipFill rotWithShape="1">
            <a:blip r:embed="rId8">
              <a:alphaModFix/>
            </a:blip>
            <a:srcRect b="0" l="14653" r="14283" t="0"/>
            <a:stretch/>
          </p:blipFill>
          <p:spPr>
            <a:xfrm>
              <a:off x="821034" y="5394801"/>
              <a:ext cx="521231" cy="776275"/>
            </a:xfrm>
            <a:prstGeom prst="rect">
              <a:avLst/>
            </a:prstGeom>
            <a:noFill/>
            <a:ln>
              <a:noFill/>
            </a:ln>
          </p:spPr>
        </p:pic>
      </p:grpSp>
      <p:pic>
        <p:nvPicPr>
          <p:cNvPr id="449" name="Google Shape;449;p21"/>
          <p:cNvPicPr preferRelativeResize="0"/>
          <p:nvPr/>
        </p:nvPicPr>
        <p:blipFill rotWithShape="1">
          <a:blip r:embed="rId9">
            <a:alphaModFix/>
          </a:blip>
          <a:srcRect b="18669" l="11441" r="0" t="29501"/>
          <a:stretch/>
        </p:blipFill>
        <p:spPr>
          <a:xfrm>
            <a:off x="2228251" y="243276"/>
            <a:ext cx="2527677" cy="1033601"/>
          </a:xfrm>
          <a:prstGeom prst="rect">
            <a:avLst/>
          </a:prstGeom>
          <a:noFill/>
          <a:ln>
            <a:noFill/>
          </a:ln>
        </p:spPr>
      </p:pic>
      <p:sp>
        <p:nvSpPr>
          <p:cNvPr id="450" name="Google Shape;450;p21"/>
          <p:cNvSpPr/>
          <p:nvPr/>
        </p:nvSpPr>
        <p:spPr>
          <a:xfrm>
            <a:off x="2840850" y="2079700"/>
            <a:ext cx="1114800" cy="1114800"/>
          </a:xfrm>
          <a:prstGeom prst="donut">
            <a:avLst>
              <a:gd fmla="val 612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Shadows Into Light Two"/>
                <a:ea typeface="Shadows Into Light Two"/>
                <a:cs typeface="Shadows Into Light Two"/>
                <a:sym typeface="Shadows Into Light Two"/>
              </a:rPr>
              <a:t>Services</a:t>
            </a:r>
            <a:endParaRPr/>
          </a:p>
        </p:txBody>
      </p:sp>
      <p:cxnSp>
        <p:nvCxnSpPr>
          <p:cNvPr id="451" name="Google Shape;451;p21"/>
          <p:cNvCxnSpPr>
            <a:stCxn id="450" idx="4"/>
          </p:cNvCxnSpPr>
          <p:nvPr/>
        </p:nvCxnSpPr>
        <p:spPr>
          <a:xfrm>
            <a:off x="3398250" y="3194500"/>
            <a:ext cx="300" cy="356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57" name="Google Shape;457;p22"/>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Products and Services</a:t>
            </a:r>
            <a:endParaRPr/>
          </a:p>
        </p:txBody>
      </p:sp>
      <p:sp>
        <p:nvSpPr>
          <p:cNvPr id="458" name="Google Shape;458;p22"/>
          <p:cNvSpPr txBox="1"/>
          <p:nvPr>
            <p:ph idx="4294967295" type="body"/>
          </p:nvPr>
        </p:nvSpPr>
        <p:spPr>
          <a:xfrm>
            <a:off x="126900" y="1355725"/>
            <a:ext cx="3930000" cy="28125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 sz="1400">
                <a:latin typeface="Chivo"/>
                <a:ea typeface="Chivo"/>
                <a:cs typeface="Chivo"/>
                <a:sym typeface="Chivo"/>
              </a:rPr>
              <a:t>AI food tracking</a:t>
            </a:r>
            <a:r>
              <a:rPr lang="en" sz="1400"/>
              <a:t> creates a leaner approach to understanding food consumption in dining halls, </a:t>
            </a:r>
            <a:endParaRPr sz="1400"/>
          </a:p>
          <a:p>
            <a:pPr indent="-317500" lvl="0" marL="457200" rtl="0" algn="l">
              <a:lnSpc>
                <a:spcPct val="115000"/>
              </a:lnSpc>
              <a:spcBef>
                <a:spcPts val="0"/>
              </a:spcBef>
              <a:spcAft>
                <a:spcPts val="0"/>
              </a:spcAft>
              <a:buSzPts val="1400"/>
              <a:buChar char="●"/>
            </a:pPr>
            <a:r>
              <a:rPr lang="en" sz="1400"/>
              <a:t>Enables customers to </a:t>
            </a:r>
            <a:r>
              <a:rPr b="1" lang="en" sz="1400">
                <a:latin typeface="Chivo"/>
                <a:ea typeface="Chivo"/>
                <a:cs typeface="Chivo"/>
                <a:sym typeface="Chivo"/>
              </a:rPr>
              <a:t>optimise production</a:t>
            </a:r>
            <a:r>
              <a:rPr lang="en" sz="1400"/>
              <a:t>, </a:t>
            </a:r>
            <a:r>
              <a:rPr b="1" lang="en" sz="1400">
                <a:latin typeface="Chivo"/>
                <a:ea typeface="Chivo"/>
                <a:cs typeface="Chivo"/>
                <a:sym typeface="Chivo"/>
              </a:rPr>
              <a:t>preserve yield rates</a:t>
            </a:r>
            <a:r>
              <a:rPr lang="en" sz="1400"/>
              <a:t>, make more </a:t>
            </a:r>
            <a:r>
              <a:rPr b="1" lang="en" sz="1400">
                <a:latin typeface="Chivo"/>
                <a:ea typeface="Chivo"/>
                <a:cs typeface="Chivo"/>
                <a:sym typeface="Chivo"/>
              </a:rPr>
              <a:t>intelligent purchasing</a:t>
            </a:r>
            <a:r>
              <a:rPr lang="en" sz="1400"/>
              <a:t>, and </a:t>
            </a:r>
            <a:r>
              <a:rPr b="1" lang="en" sz="1400">
                <a:latin typeface="Chivo"/>
                <a:ea typeface="Chivo"/>
                <a:cs typeface="Chivo"/>
                <a:sym typeface="Chivo"/>
              </a:rPr>
              <a:t>informs menu engineering</a:t>
            </a:r>
            <a:r>
              <a:rPr lang="en" sz="1400"/>
              <a:t>.</a:t>
            </a:r>
            <a:endParaRPr sz="1400"/>
          </a:p>
        </p:txBody>
      </p:sp>
      <p:sp>
        <p:nvSpPr>
          <p:cNvPr id="459" name="Google Shape;459;p22"/>
          <p:cNvSpPr txBox="1"/>
          <p:nvPr>
            <p:ph type="title"/>
          </p:nvPr>
        </p:nvSpPr>
        <p:spPr>
          <a:xfrm>
            <a:off x="126900" y="49832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SMART Bin</a:t>
            </a:r>
            <a:endParaRPr b="1" sz="2000"/>
          </a:p>
        </p:txBody>
      </p:sp>
      <p:pic>
        <p:nvPicPr>
          <p:cNvPr id="460" name="Google Shape;460;p22"/>
          <p:cNvPicPr preferRelativeResize="0"/>
          <p:nvPr/>
        </p:nvPicPr>
        <p:blipFill>
          <a:blip r:embed="rId3">
            <a:alphaModFix/>
          </a:blip>
          <a:stretch>
            <a:fillRect/>
          </a:stretch>
        </p:blipFill>
        <p:spPr>
          <a:xfrm>
            <a:off x="5123138" y="946063"/>
            <a:ext cx="3057525" cy="305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66" name="Google Shape;466;p23"/>
          <p:cNvSpPr txBox="1"/>
          <p:nvPr>
            <p:ph type="title"/>
          </p:nvPr>
        </p:nvSpPr>
        <p:spPr>
          <a:xfrm>
            <a:off x="126900" y="886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Products and Services</a:t>
            </a:r>
            <a:endParaRPr/>
          </a:p>
        </p:txBody>
      </p:sp>
      <p:sp>
        <p:nvSpPr>
          <p:cNvPr id="467" name="Google Shape;467;p23"/>
          <p:cNvSpPr txBox="1"/>
          <p:nvPr>
            <p:ph idx="4294967295" type="body"/>
          </p:nvPr>
        </p:nvSpPr>
        <p:spPr>
          <a:xfrm>
            <a:off x="126900" y="1355725"/>
            <a:ext cx="3930000" cy="26970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Offer </a:t>
            </a:r>
            <a:r>
              <a:rPr b="1" lang="en" sz="1400">
                <a:latin typeface="Chivo"/>
                <a:ea typeface="Chivo"/>
                <a:cs typeface="Chivo"/>
                <a:sym typeface="Chivo"/>
              </a:rPr>
              <a:t>greater control </a:t>
            </a:r>
            <a:r>
              <a:rPr lang="en" sz="1400"/>
              <a:t>over storage environments and track food expiration.</a:t>
            </a:r>
            <a:endParaRPr sz="1400"/>
          </a:p>
        </p:txBody>
      </p:sp>
      <p:sp>
        <p:nvSpPr>
          <p:cNvPr id="468" name="Google Shape;468;p23"/>
          <p:cNvSpPr txBox="1"/>
          <p:nvPr>
            <p:ph type="title"/>
          </p:nvPr>
        </p:nvSpPr>
        <p:spPr>
          <a:xfrm>
            <a:off x="126900" y="49832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t>SMART Storage</a:t>
            </a:r>
            <a:endParaRPr b="1" sz="2000"/>
          </a:p>
        </p:txBody>
      </p:sp>
      <p:pic>
        <p:nvPicPr>
          <p:cNvPr id="469" name="Google Shape;469;p23"/>
          <p:cNvPicPr preferRelativeResize="0"/>
          <p:nvPr/>
        </p:nvPicPr>
        <p:blipFill>
          <a:blip r:embed="rId3">
            <a:alphaModFix/>
          </a:blip>
          <a:stretch>
            <a:fillRect/>
          </a:stretch>
        </p:blipFill>
        <p:spPr>
          <a:xfrm>
            <a:off x="5123150" y="1425175"/>
            <a:ext cx="3057524" cy="22931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umerle template">
  <a:themeElements>
    <a:clrScheme name="Custom 347">
      <a:dk1>
        <a:srgbClr val="65677F"/>
      </a:dk1>
      <a:lt1>
        <a:srgbClr val="FFFFFF"/>
      </a:lt1>
      <a:dk2>
        <a:srgbClr val="CDCFE5"/>
      </a:dk2>
      <a:lt2>
        <a:srgbClr val="EDEEF8"/>
      </a:lt2>
      <a:accent1>
        <a:srgbClr val="FFA105"/>
      </a:accent1>
      <a:accent2>
        <a:srgbClr val="FFD03C"/>
      </a:accent2>
      <a:accent3>
        <a:srgbClr val="D2F264"/>
      </a:accent3>
      <a:accent4>
        <a:srgbClr val="AAED97"/>
      </a:accent4>
      <a:accent5>
        <a:srgbClr val="96B5F5"/>
      </a:accent5>
      <a:accent6>
        <a:srgbClr val="7A7D99"/>
      </a:accent6>
      <a:hlink>
        <a:srgbClr val="FF7B5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